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sldIdLst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302" r:id="rId30"/>
    <p:sldId id="298" r:id="rId31"/>
    <p:sldId id="303" r:id="rId32"/>
    <p:sldId id="310" r:id="rId33"/>
    <p:sldId id="299" r:id="rId34"/>
    <p:sldId id="301" r:id="rId35"/>
    <p:sldId id="282" r:id="rId36"/>
    <p:sldId id="283" r:id="rId37"/>
    <p:sldId id="284" r:id="rId38"/>
    <p:sldId id="285" r:id="rId39"/>
    <p:sldId id="286" r:id="rId40"/>
    <p:sldId id="287" r:id="rId41"/>
    <p:sldId id="288" r:id="rId42"/>
    <p:sldId id="289" r:id="rId43"/>
    <p:sldId id="290" r:id="rId44"/>
    <p:sldId id="291" r:id="rId45"/>
    <p:sldId id="293" r:id="rId46"/>
    <p:sldId id="294" r:id="rId47"/>
    <p:sldId id="292" r:id="rId48"/>
    <p:sldId id="305" r:id="rId49"/>
    <p:sldId id="308" r:id="rId50"/>
    <p:sldId id="309" r:id="rId51"/>
    <p:sldId id="304" r:id="rId52"/>
    <p:sldId id="307" r:id="rId53"/>
    <p:sldId id="306" r:id="rId54"/>
    <p:sldId id="297" r:id="rId5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2D6413C-BE58-B606-838C-FD3B15013D94}" v="1" dt="2025-10-07T15:54:52.66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theme" Target="theme/theme1.xml"/><Relationship Id="rId5" Type="http://schemas.openxmlformats.org/officeDocument/2006/relationships/slide" Target="slides/slide1.xml"/><Relationship Id="rId61" Type="http://schemas.microsoft.com/office/2015/10/relationships/revisionInfo" Target="revisionInfo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viewProps" Target="viewProp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REELAKSHMI LAKSHMANAN 2024" userId="S::kh.en.u4bca24148@kh.students.amrita.edu::baa7ee82-6cf9-4a6f-8c36-2028e77ba457" providerId="AD" clId="Web-{72D6413C-BE58-B606-838C-FD3B15013D94}"/>
    <pc:docChg chg="addSld">
      <pc:chgData name="SREELAKSHMI LAKSHMANAN 2024" userId="S::kh.en.u4bca24148@kh.students.amrita.edu::baa7ee82-6cf9-4a6f-8c36-2028e77ba457" providerId="AD" clId="Web-{72D6413C-BE58-B606-838C-FD3B15013D94}" dt="2025-10-07T15:54:52.660" v="0"/>
      <pc:docMkLst>
        <pc:docMk/>
      </pc:docMkLst>
      <pc:sldChg chg="new">
        <pc:chgData name="SREELAKSHMI LAKSHMANAN 2024" userId="S::kh.en.u4bca24148@kh.students.amrita.edu::baa7ee82-6cf9-4a6f-8c36-2028e77ba457" providerId="AD" clId="Web-{72D6413C-BE58-B606-838C-FD3B15013D94}" dt="2025-10-07T15:54:52.660" v="0"/>
        <pc:sldMkLst>
          <pc:docMk/>
          <pc:sldMk cId="2026911006" sldId="310"/>
        </pc:sldMkLst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8991600" y="3048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25146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371600" y="2819400"/>
            <a:ext cx="6400800" cy="1752600"/>
          </a:xfrm>
        </p:spPr>
        <p:txBody>
          <a:bodyPr/>
          <a:lstStyle>
            <a:lvl1pPr marL="0" indent="0" algn="ctr">
              <a:buNone/>
              <a:defRPr sz="1600" b="1" cap="all" spc="250" baseline="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E1AB1-648C-4A8C-932A-104502D42519}" type="datetimeFigureOut">
              <a:rPr lang="en-US" smtClean="0"/>
              <a:pPr/>
              <a:t>10/7/2025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155448" y="2420112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152400" y="152400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3" name="Oval 12"/>
          <p:cNvSpPr/>
          <p:nvPr/>
        </p:nvSpPr>
        <p:spPr>
          <a:xfrm>
            <a:off x="4267200" y="2115312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4361688" y="2209800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4343400" y="2199450"/>
            <a:ext cx="457200" cy="441325"/>
          </a:xfrm>
        </p:spPr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86502CA5-E80B-45C9-AFA6-1417EC9E47C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685800" y="381000"/>
            <a:ext cx="7772400" cy="1752600"/>
          </a:xfrm>
        </p:spPr>
        <p:txBody>
          <a:bodyPr anchor="b"/>
          <a:lstStyle>
            <a:lvl1pPr>
              <a:defRPr sz="4200">
                <a:solidFill>
                  <a:schemeClr val="accent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E1AB1-648C-4A8C-932A-104502D42519}" type="datetimeFigureOut">
              <a:rPr lang="en-US" smtClean="0"/>
              <a:pPr/>
              <a:t>10/7/2025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02CA5-E80B-45C9-AFA6-1417EC9E47C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white">
          <a:xfrm>
            <a:off x="7010400" y="0"/>
            <a:ext cx="21336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white">
          <a:xfrm>
            <a:off x="0" y="0"/>
            <a:ext cx="9144000" cy="155448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 rot="5400000">
            <a:off x="4021836" y="3278124"/>
            <a:ext cx="6245352" cy="0"/>
          </a:xfrm>
          <a:prstGeom prst="line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6839712" y="2925763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5" name="Oval 14"/>
          <p:cNvSpPr/>
          <p:nvPr/>
        </p:nvSpPr>
        <p:spPr>
          <a:xfrm>
            <a:off x="6934200" y="3020251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15912" y="3009901"/>
            <a:ext cx="457200" cy="441325"/>
          </a:xfrm>
        </p:spPr>
        <p:txBody>
          <a:bodyPr/>
          <a:lstStyle/>
          <a:p>
            <a:fld id="{86502CA5-E80B-45C9-AFA6-1417EC9E47C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4800" y="304800"/>
            <a:ext cx="6553200" cy="5821366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E1AB1-648C-4A8C-932A-104502D42519}" type="datetimeFigureOut">
              <a:rPr lang="en-US" smtClean="0"/>
              <a:pPr/>
              <a:t>10/7/2025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91400" y="304801"/>
            <a:ext cx="14478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E1AB1-648C-4A8C-932A-104502D42519}" type="datetimeFigureOut">
              <a:rPr lang="en-US" smtClean="0"/>
              <a:pPr/>
              <a:t>10/7/2025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361688" y="1026372"/>
            <a:ext cx="457200" cy="441325"/>
          </a:xfrm>
        </p:spPr>
        <p:txBody>
          <a:bodyPr/>
          <a:lstStyle/>
          <a:p>
            <a:fld id="{86502CA5-E80B-45C9-AFA6-1417EC9E47C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301752" y="1527048"/>
            <a:ext cx="8503920" cy="4572000"/>
          </a:xfrm>
        </p:spPr>
        <p:txBody>
          <a:bodyPr/>
          <a:lstStyle>
            <a:lvl2pPr>
              <a:defRPr b="1">
                <a:solidFill>
                  <a:srgbClr val="FF0000"/>
                </a:solidFill>
              </a:defRPr>
            </a:lvl2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8991600" y="1905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152400" y="2286000"/>
            <a:ext cx="8833104" cy="3048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55448" y="142352"/>
            <a:ext cx="8833104" cy="2139696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8426" y="2743200"/>
            <a:ext cx="6480174" cy="1673225"/>
          </a:xfrm>
        </p:spPr>
        <p:txBody>
          <a:bodyPr anchor="t"/>
          <a:lstStyle>
            <a:lvl1pPr marL="0" indent="0" algn="ctr">
              <a:buNone/>
              <a:defRPr sz="1600" b="1" cap="all" spc="250" baseline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152400" y="152400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E1AB1-648C-4A8C-932A-104502D42519}" type="datetimeFigureOut">
              <a:rPr lang="en-US" smtClean="0"/>
              <a:pPr/>
              <a:t>10/7/2025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152400" y="243840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Oval 9"/>
          <p:cNvSpPr/>
          <p:nvPr/>
        </p:nvSpPr>
        <p:spPr>
          <a:xfrm>
            <a:off x="4267200" y="2115312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Oval 10"/>
          <p:cNvSpPr/>
          <p:nvPr/>
        </p:nvSpPr>
        <p:spPr>
          <a:xfrm>
            <a:off x="4361688" y="2209800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343400" y="2199450"/>
            <a:ext cx="457200" cy="441325"/>
          </a:xfrm>
        </p:spPr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86502CA5-E80B-45C9-AFA6-1417EC9E47C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33400"/>
            <a:ext cx="7772400" cy="1524000"/>
          </a:xfrm>
        </p:spPr>
        <p:txBody>
          <a:bodyPr anchor="b"/>
          <a:lstStyle>
            <a:lvl1pPr algn="ctr">
              <a:buNone/>
              <a:defRPr sz="4200" b="0" cap="none" baseline="0">
                <a:solidFill>
                  <a:srgbClr val="FFFFFF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228600"/>
            <a:ext cx="8534400" cy="758952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91200" y="6409944"/>
            <a:ext cx="3044952" cy="365760"/>
          </a:xfrm>
        </p:spPr>
        <p:txBody>
          <a:bodyPr/>
          <a:lstStyle/>
          <a:p>
            <a:fld id="{87CE1AB1-648C-4A8C-932A-104502D42519}" type="datetimeFigureOut">
              <a:rPr lang="en-US" smtClean="0"/>
              <a:pPr/>
              <a:t>10/7/2025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02CA5-E80B-45C9-AFA6-1417EC9E47C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 flipV="1">
            <a:off x="4563080" y="1575652"/>
            <a:ext cx="8921" cy="4819557"/>
          </a:xfrm>
          <a:prstGeom prst="line">
            <a:avLst/>
          </a:prstGeom>
          <a:noFill/>
          <a:ln w="9525" cap="flat" cmpd="sng" algn="ctr">
            <a:solidFill>
              <a:schemeClr val="tx2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Content Placeholder 9"/>
          <p:cNvSpPr>
            <a:spLocks noGrp="1"/>
          </p:cNvSpPr>
          <p:nvPr>
            <p:ph sz="half" idx="1"/>
          </p:nvPr>
        </p:nvSpPr>
        <p:spPr>
          <a:xfrm>
            <a:off x="301752" y="1371600"/>
            <a:ext cx="4038600" cy="4681728"/>
          </a:xfrm>
        </p:spPr>
        <p:txBody>
          <a:bodyPr/>
          <a:lstStyle>
            <a:lvl1pPr>
              <a:defRPr sz="2500"/>
            </a:lvl1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2" name="Content Placeholder 11"/>
          <p:cNvSpPr>
            <a:spLocks noGrp="1"/>
          </p:cNvSpPr>
          <p:nvPr>
            <p:ph sz="half" idx="2"/>
          </p:nvPr>
        </p:nvSpPr>
        <p:spPr>
          <a:xfrm>
            <a:off x="4800600" y="1371600"/>
            <a:ext cx="4038600" cy="4681728"/>
          </a:xfrm>
        </p:spPr>
        <p:txBody>
          <a:bodyPr/>
          <a:lstStyle>
            <a:lvl1pPr>
              <a:defRPr sz="2500"/>
            </a:lvl1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traight Connector 9"/>
          <p:cNvSpPr>
            <a:spLocks noChangeShapeType="1"/>
          </p:cNvSpPr>
          <p:nvPr/>
        </p:nvSpPr>
        <p:spPr bwMode="auto">
          <a:xfrm flipV="1">
            <a:off x="4572000" y="2200275"/>
            <a:ext cx="0" cy="4187952"/>
          </a:xfrm>
          <a:prstGeom prst="line">
            <a:avLst/>
          </a:prstGeom>
          <a:noFill/>
          <a:ln w="9525" cap="flat" cmpd="sng" algn="ctr">
            <a:solidFill>
              <a:schemeClr val="tx2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white">
          <a:xfrm>
            <a:off x="0" y="0"/>
            <a:ext cx="9144000" cy="14478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1" name="Rectangle 20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2" name="Rectangle 21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152400" y="1371600"/>
            <a:ext cx="8833104" cy="914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145923" y="6391656"/>
            <a:ext cx="8833104" cy="310896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" y="1524000"/>
            <a:ext cx="4040188" cy="732974"/>
          </a:xfrm>
          <a:noFill/>
          <a:ln w="1587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>
            <a:noAutofit/>
          </a:bodyPr>
          <a:lstStyle>
            <a:lvl1pPr marL="0" indent="0">
              <a:buNone/>
              <a:defRPr lang="en-US" sz="2200" b="1" dirty="0" smtClean="0">
                <a:solidFill>
                  <a:srgbClr val="FFFFFF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791330" y="1524000"/>
            <a:ext cx="4041775" cy="731520"/>
          </a:xfrm>
          <a:noFill/>
          <a:ln w="1587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>
            <a:noAutofit/>
          </a:bodyPr>
          <a:lstStyle>
            <a:lvl1pPr marL="0" indent="0">
              <a:buNone/>
              <a:defRPr sz="2200" b="1"/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E1AB1-648C-4A8C-932A-104502D42519}" type="datetimeFigureOut">
              <a:rPr lang="en-US" smtClean="0"/>
              <a:pPr/>
              <a:t>10/7/2025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4800" y="6409944"/>
            <a:ext cx="3581400" cy="365760"/>
          </a:xfrm>
        </p:spPr>
        <p:txBody>
          <a:bodyPr/>
          <a:lstStyle/>
          <a:p>
            <a:endParaRPr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52400" y="128016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4" name="Content Placeholder 23"/>
          <p:cNvSpPr>
            <a:spLocks noGrp="1"/>
          </p:cNvSpPr>
          <p:nvPr>
            <p:ph sz="quarter" idx="2"/>
          </p:nvPr>
        </p:nvSpPr>
        <p:spPr>
          <a:xfrm>
            <a:off x="301752" y="2471383"/>
            <a:ext cx="4041648" cy="3818404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26" name="Content Placeholder 25"/>
          <p:cNvSpPr>
            <a:spLocks noGrp="1"/>
          </p:cNvSpPr>
          <p:nvPr>
            <p:ph sz="quarter" idx="4"/>
          </p:nvPr>
        </p:nvSpPr>
        <p:spPr>
          <a:xfrm>
            <a:off x="4800600" y="2471383"/>
            <a:ext cx="4038600" cy="3822192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25" name="Oval 24"/>
          <p:cNvSpPr/>
          <p:nvPr/>
        </p:nvSpPr>
        <p:spPr>
          <a:xfrm>
            <a:off x="4267200" y="956036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7" name="Oval 26"/>
          <p:cNvSpPr/>
          <p:nvPr/>
        </p:nvSpPr>
        <p:spPr>
          <a:xfrm>
            <a:off x="4361688" y="1050524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4343400" y="1042416"/>
            <a:ext cx="457200" cy="441325"/>
          </a:xfrm>
        </p:spPr>
        <p:txBody>
          <a:bodyPr/>
          <a:lstStyle>
            <a:lvl1pPr algn="ctr">
              <a:defRPr/>
            </a:lvl1pPr>
          </a:lstStyle>
          <a:p>
            <a:fld id="{86502CA5-E80B-45C9-AFA6-1417EC9E47C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3" name="Title 22"/>
          <p:cNvSpPr>
            <a:spLocks noGrp="1"/>
          </p:cNvSpPr>
          <p:nvPr>
            <p:ph type="title"/>
          </p:nvPr>
        </p:nvSpPr>
        <p:spPr/>
        <p:txBody>
          <a:bodyPr rtlCol="0" anchor="b" anchorCtr="0"/>
          <a:lstStyle/>
          <a:p>
            <a:r>
              <a:rPr kumimoji="0" lang="en-US"/>
              <a:t>Click to edit Master title style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E1AB1-648C-4A8C-932A-104502D42519}" type="datetimeFigureOut">
              <a:rPr lang="en-US" smtClean="0"/>
              <a:pPr/>
              <a:t>10/7/2025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4343400" y="1036020"/>
            <a:ext cx="457200" cy="441325"/>
          </a:xfrm>
        </p:spPr>
        <p:txBody>
          <a:bodyPr/>
          <a:lstStyle/>
          <a:p>
            <a:fld id="{86502CA5-E80B-45C9-AFA6-1417EC9E47C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white">
          <a:xfrm>
            <a:off x="0" y="0"/>
            <a:ext cx="9144000" cy="155448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52400" y="158496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E1AB1-648C-4A8C-932A-104502D42519}" type="datetimeFigureOut">
              <a:rPr lang="en-US" smtClean="0"/>
              <a:pPr/>
              <a:t>10/7/2025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4267200" y="6324600"/>
            <a:ext cx="609600" cy="441324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502CA5-E80B-45C9-AFA6-1417EC9E47C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152400" y="152400"/>
            <a:ext cx="8833104" cy="304800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118872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3" name="Rectangle 12"/>
          <p:cNvSpPr/>
          <p:nvPr/>
        </p:nvSpPr>
        <p:spPr>
          <a:xfrm>
            <a:off x="152400" y="609600"/>
            <a:ext cx="2743200" cy="5867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914400"/>
            <a:ext cx="2362200" cy="990600"/>
          </a:xfrm>
        </p:spPr>
        <p:txBody>
          <a:bodyPr anchor="b">
            <a:noAutofit/>
          </a:bodyPr>
          <a:lstStyle>
            <a:lvl1pPr algn="l">
              <a:buNone/>
              <a:defRPr sz="2200" b="1">
                <a:solidFill>
                  <a:srgbClr val="FFFFFF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381000" y="1981200"/>
            <a:ext cx="2362200" cy="4144963"/>
          </a:xfrm>
        </p:spPr>
        <p:txBody>
          <a:bodyPr/>
          <a:lstStyle>
            <a:lvl1pPr marL="0" indent="0">
              <a:spcAft>
                <a:spcPts val="1000"/>
              </a:spcAft>
              <a:buNone/>
              <a:defRPr sz="1600">
                <a:solidFill>
                  <a:srgbClr val="FFFFFF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52400" y="152400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152400" y="53340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0" name="Content Placeholder 19"/>
          <p:cNvSpPr>
            <a:spLocks noGrp="1"/>
          </p:cNvSpPr>
          <p:nvPr>
            <p:ph sz="quarter" idx="1"/>
          </p:nvPr>
        </p:nvSpPr>
        <p:spPr>
          <a:xfrm>
            <a:off x="3124200" y="685800"/>
            <a:ext cx="5638800" cy="54102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0" name="Oval 9"/>
          <p:cNvSpPr/>
          <p:nvPr/>
        </p:nvSpPr>
        <p:spPr>
          <a:xfrm>
            <a:off x="1295400" y="228600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Oval 10"/>
          <p:cNvSpPr/>
          <p:nvPr/>
        </p:nvSpPr>
        <p:spPr>
          <a:xfrm>
            <a:off x="1389888" y="323088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371600" y="312738"/>
            <a:ext cx="457200" cy="441325"/>
          </a:xfrm>
        </p:spPr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86502CA5-E80B-45C9-AFA6-1417EC9E47C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Rectangle 20"/>
          <p:cNvSpPr>
            <a:spLocks noChangeArrowheads="1"/>
          </p:cNvSpPr>
          <p:nvPr/>
        </p:nvSpPr>
        <p:spPr bwMode="auto">
          <a:xfrm>
            <a:off x="149352" y="6388385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E1AB1-648C-4A8C-932A-104502D42519}" type="datetimeFigureOut">
              <a:rPr lang="en-US" smtClean="0"/>
              <a:pPr/>
              <a:t>10/7/2025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1752" y="6410848"/>
            <a:ext cx="3383280" cy="365760"/>
          </a:xfrm>
        </p:spPr>
        <p:txBody>
          <a:bodyPr/>
          <a:lstStyle/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traight Connector 20"/>
          <p:cNvSpPr>
            <a:spLocks noChangeShapeType="1"/>
          </p:cNvSpPr>
          <p:nvPr/>
        </p:nvSpPr>
        <p:spPr bwMode="auto">
          <a:xfrm>
            <a:off x="152400" y="53340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152400" y="152400"/>
            <a:ext cx="8833104" cy="301752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152400" y="609600"/>
            <a:ext cx="2743200" cy="5867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Oval 11"/>
          <p:cNvSpPr/>
          <p:nvPr/>
        </p:nvSpPr>
        <p:spPr>
          <a:xfrm>
            <a:off x="1295400" y="228600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Oval 12"/>
          <p:cNvSpPr/>
          <p:nvPr/>
        </p:nvSpPr>
        <p:spPr>
          <a:xfrm>
            <a:off x="1389888" y="323088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371600" y="312738"/>
            <a:ext cx="457200" cy="441325"/>
          </a:xfrm>
        </p:spPr>
        <p:txBody>
          <a:bodyPr/>
          <a:lstStyle/>
          <a:p>
            <a:fld id="{86502CA5-E80B-45C9-AFA6-1417EC9E47C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00375" y="5029200"/>
            <a:ext cx="5867400" cy="1219200"/>
          </a:xfrm>
        </p:spPr>
        <p:txBody>
          <a:bodyPr anchor="t">
            <a:noAutofit/>
          </a:bodyPr>
          <a:lstStyle>
            <a:lvl1pPr algn="l">
              <a:buNone/>
              <a:defRPr sz="2400" b="1">
                <a:solidFill>
                  <a:schemeClr val="tx2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00375" y="609600"/>
            <a:ext cx="5867400" cy="4267200"/>
          </a:xfrm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00" y="990600"/>
            <a:ext cx="2438400" cy="5257800"/>
          </a:xfrm>
        </p:spPr>
        <p:txBody>
          <a:bodyPr/>
          <a:lstStyle>
            <a:lvl1pPr marL="0" indent="0">
              <a:spcAft>
                <a:spcPts val="1000"/>
              </a:spcAft>
              <a:buFontTx/>
              <a:buNone/>
              <a:defRPr sz="1600">
                <a:solidFill>
                  <a:srgbClr val="FFFFFF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22" name="Rectangle 21"/>
          <p:cNvSpPr>
            <a:spLocks noChangeArrowheads="1"/>
          </p:cNvSpPr>
          <p:nvPr/>
        </p:nvSpPr>
        <p:spPr bwMode="auto">
          <a:xfrm>
            <a:off x="149352" y="6388385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88152" y="6404984"/>
            <a:ext cx="3044952" cy="365760"/>
          </a:xfrm>
        </p:spPr>
        <p:txBody>
          <a:bodyPr/>
          <a:lstStyle/>
          <a:p>
            <a:fld id="{87CE1AB1-648C-4A8C-932A-104502D42519}" type="datetimeFigureOut">
              <a:rPr lang="en-US" smtClean="0"/>
              <a:pPr/>
              <a:t>10/7/2025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1752" y="6410848"/>
            <a:ext cx="3584448" cy="365760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1393371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149352" y="6388385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5791200" y="6404984"/>
            <a:ext cx="3044952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rgbClr val="FFFFFF"/>
                </a:solidFill>
              </a:defRPr>
            </a:lvl1pPr>
          </a:lstStyle>
          <a:p>
            <a:fld id="{87CE1AB1-648C-4A8C-932A-104502D42519}" type="datetimeFigureOut">
              <a:rPr lang="en-US" smtClean="0"/>
              <a:pPr/>
              <a:t>10/7/2025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04800" y="6410848"/>
            <a:ext cx="35814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20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152400" y="1276743"/>
            <a:ext cx="8833104" cy="0"/>
          </a:xfrm>
          <a:prstGeom prst="line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Oval 11"/>
          <p:cNvSpPr/>
          <p:nvPr/>
        </p:nvSpPr>
        <p:spPr>
          <a:xfrm>
            <a:off x="4267200" y="956036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5" name="Oval 14"/>
          <p:cNvSpPr/>
          <p:nvPr/>
        </p:nvSpPr>
        <p:spPr>
          <a:xfrm>
            <a:off x="4361688" y="1050524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4343400" y="1040174"/>
            <a:ext cx="457200" cy="441325"/>
          </a:xfrm>
          <a:prstGeom prst="rect">
            <a:avLst/>
          </a:prstGeom>
        </p:spPr>
        <p:txBody>
          <a:bodyPr vert="horz" lIns="45720" rIns="45720" anchor="ctr">
            <a:normAutofit/>
          </a:bodyPr>
          <a:lstStyle>
            <a:lvl1pPr algn="ctr" eaLnBrk="1" latinLnBrk="0" hangingPunct="1">
              <a:defRPr kumimoji="0" sz="1600"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86502CA5-E80B-45C9-AFA6-1417EC9E47C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301752" y="228600"/>
            <a:ext cx="8534400" cy="758952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301752" y="1524000"/>
            <a:ext cx="8534400" cy="459943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rtl="0" eaLnBrk="1" latinLnBrk="0" hangingPunct="1">
        <a:spcBef>
          <a:spcPct val="0"/>
        </a:spcBef>
        <a:buNone/>
        <a:defRPr kumimoji="0" sz="3300" kern="1200">
          <a:solidFill>
            <a:schemeClr val="accent3">
              <a:shade val="75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"/>
        <a:buChar char=""/>
        <a:defRPr kumimoji="0"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ct val="20000"/>
        </a:spcBef>
        <a:buClr>
          <a:schemeClr val="accent3"/>
        </a:buClr>
        <a:buSzPct val="75000"/>
        <a:buFont typeface="Wingdings 2"/>
        <a:buChar char="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ct val="20000"/>
        </a:spcBef>
        <a:buClr>
          <a:schemeClr val="accent4"/>
        </a:buClr>
        <a:buSzPct val="70000"/>
        <a:buFont typeface="Wingdings"/>
        <a:buChar char=""/>
        <a:defRPr kumimoji="0" sz="2000" kern="1200">
          <a:solidFill>
            <a:schemeClr val="tx2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ct val="20000"/>
        </a:spcBef>
        <a:buClr>
          <a:schemeClr val="accent5"/>
        </a:buClr>
        <a:buFontTx/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90000"/>
        <a:buChar char="•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rtl="0" eaLnBrk="1" latinLnBrk="0" hangingPunct="1">
        <a:spcBef>
          <a:spcPct val="20000"/>
        </a:spcBef>
        <a:buClr>
          <a:schemeClr val="accent4">
            <a:shade val="75000"/>
          </a:schemeClr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77440" indent="-182880" algn="l" rtl="0" eaLnBrk="1" latinLnBrk="0" hangingPunct="1">
        <a:spcBef>
          <a:spcPct val="20000"/>
        </a:spcBef>
        <a:buClr>
          <a:schemeClr val="accent2">
            <a:shade val="75000"/>
          </a:schemeClr>
        </a:buClr>
        <a:buSzPct val="90000"/>
        <a:buChar char="•"/>
        <a:defRPr kumimoji="0" sz="1400" kern="1200" cap="all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0D15C23A-C5E6-4B1A-9A42-2F138B1A52C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/>
              <a:t>Unit 1 </a:t>
            </a:r>
          </a:p>
          <a:p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E36258-3DE8-4BC7-A383-1CB07C2476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0034" y="3500438"/>
            <a:ext cx="8215370" cy="1646302"/>
          </a:xfrm>
        </p:spPr>
        <p:txBody>
          <a:bodyPr>
            <a:noAutofit/>
          </a:bodyPr>
          <a:lstStyle/>
          <a:p>
            <a:pPr algn="ctr"/>
            <a:r>
              <a:rPr lang="en-IN" sz="6600"/>
              <a:t>Data Representations</a:t>
            </a:r>
          </a:p>
        </p:txBody>
      </p:sp>
    </p:spTree>
    <p:extLst>
      <p:ext uri="{BB962C8B-B14F-4D97-AF65-F5344CB8AC3E}">
        <p14:creationId xmlns:p14="http://schemas.microsoft.com/office/powerpoint/2010/main" val="7545829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714" name="Rectangle 2">
            <a:extLst>
              <a:ext uri="{FF2B5EF4-FFF2-40B4-BE49-F238E27FC236}">
                <a16:creationId xmlns:a16="http://schemas.microsoft.com/office/drawing/2014/main" id="{A87B25D4-0DD2-411B-B627-2EF1AE0D279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1’s Complement</a:t>
            </a:r>
          </a:p>
        </p:txBody>
      </p:sp>
      <p:sp>
        <p:nvSpPr>
          <p:cNvPr id="38916" name="Slide Number Placeholder 3">
            <a:extLst>
              <a:ext uri="{FF2B5EF4-FFF2-40B4-BE49-F238E27FC236}">
                <a16:creationId xmlns:a16="http://schemas.microsoft.com/office/drawing/2014/main" id="{DDB22144-3CB8-4E45-AD43-C616E287EB7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9pPr>
          </a:lstStyle>
          <a:p>
            <a:fld id="{173A31F7-FC13-4423-82B0-FF231697943C}" type="slidenum">
              <a:rPr lang="en-US" altLang="en-US">
                <a:solidFill>
                  <a:srgbClr val="B5A788"/>
                </a:solidFill>
              </a:rPr>
              <a:pPr/>
              <a:t>10</a:t>
            </a:fld>
            <a:endParaRPr lang="en-US" altLang="en-US">
              <a:solidFill>
                <a:srgbClr val="B5A788"/>
              </a:solidFill>
            </a:endParaRPr>
          </a:p>
        </p:txBody>
      </p:sp>
      <p:sp>
        <p:nvSpPr>
          <p:cNvPr id="38915" name="Rectangle 3">
            <a:extLst>
              <a:ext uri="{FF2B5EF4-FFF2-40B4-BE49-F238E27FC236}">
                <a16:creationId xmlns:a16="http://schemas.microsoft.com/office/drawing/2014/main" id="{0947B5BD-43B9-4E5E-9C5B-A432C65432C6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en-US">
                <a:ea typeface="HY엽서L"/>
              </a:rPr>
              <a:t>To get 1’s complement convert 0’s to 1 and 1’s to 0’s.</a:t>
            </a:r>
          </a:p>
          <a:p>
            <a:r>
              <a:rPr lang="en-US" altLang="en-US">
                <a:ea typeface="HY엽서L"/>
              </a:rPr>
              <a:t>Eg: 1’s complement of 10010 is 01101</a:t>
            </a:r>
          </a:p>
          <a:p>
            <a:pPr>
              <a:buFontTx/>
              <a:buNone/>
            </a:pPr>
            <a:r>
              <a:rPr lang="en-US" altLang="en-US">
                <a:ea typeface="HY엽서L"/>
              </a:rPr>
              <a:t>1’s complement of 1111 is  0000</a:t>
            </a:r>
          </a:p>
        </p:txBody>
      </p:sp>
    </p:spTree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194" name="Rectangle 2">
            <a:extLst>
              <a:ext uri="{FF2B5EF4-FFF2-40B4-BE49-F238E27FC236}">
                <a16:creationId xmlns:a16="http://schemas.microsoft.com/office/drawing/2014/main" id="{EA6290C0-D10E-4A5A-AC0E-B2CE5B9B802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Application Example</a:t>
            </a:r>
          </a:p>
        </p:txBody>
      </p:sp>
      <p:sp>
        <p:nvSpPr>
          <p:cNvPr id="39941" name="Slide Number Placeholder 52">
            <a:extLst>
              <a:ext uri="{FF2B5EF4-FFF2-40B4-BE49-F238E27FC236}">
                <a16:creationId xmlns:a16="http://schemas.microsoft.com/office/drawing/2014/main" id="{DE2B96B6-A5A9-47EA-8862-5B9B4927C80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9pPr>
          </a:lstStyle>
          <a:p>
            <a:fld id="{6D0FCA86-E51B-49EE-A68E-D45F581F861B}" type="slidenum">
              <a:rPr lang="en-US" altLang="en-US">
                <a:solidFill>
                  <a:srgbClr val="B5A788"/>
                </a:solidFill>
              </a:rPr>
              <a:pPr/>
              <a:t>11</a:t>
            </a:fld>
            <a:endParaRPr lang="en-US" altLang="en-US">
              <a:solidFill>
                <a:srgbClr val="B5A788"/>
              </a:solidFill>
            </a:endParaRPr>
          </a:p>
        </p:txBody>
      </p:sp>
      <p:sp>
        <p:nvSpPr>
          <p:cNvPr id="39939" name="Rectangle 3">
            <a:extLst>
              <a:ext uri="{FF2B5EF4-FFF2-40B4-BE49-F238E27FC236}">
                <a16:creationId xmlns:a16="http://schemas.microsoft.com/office/drawing/2014/main" id="{2D6258C3-8437-47AD-9950-64064FAB371F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700239" y="1440746"/>
            <a:ext cx="7143599" cy="4800600"/>
          </a:xfrm>
        </p:spPr>
        <p:txBody>
          <a:bodyPr/>
          <a:lstStyle/>
          <a:p>
            <a:r>
              <a:rPr lang="en-US" altLang="en-US">
                <a:ea typeface="HY엽서L"/>
              </a:rPr>
              <a:t> The Simplest way to obtain the 1’s  complement of a binary number with digital circuits is :</a:t>
            </a:r>
          </a:p>
          <a:p>
            <a:r>
              <a:rPr lang="en-US" altLang="en-US">
                <a:ea typeface="HY엽서L"/>
              </a:rPr>
              <a:t> To use parallel inverters (NOT circuits)</a:t>
            </a:r>
          </a:p>
          <a:p>
            <a:pPr lvl="1"/>
            <a:r>
              <a:rPr lang="en-US" altLang="en-US" err="1">
                <a:ea typeface="HY엽서L"/>
              </a:rPr>
              <a:t>Eg</a:t>
            </a:r>
            <a:r>
              <a:rPr lang="en-US" altLang="en-US">
                <a:ea typeface="HY엽서L"/>
              </a:rPr>
              <a:t>: an 8 bit no:</a:t>
            </a:r>
          </a:p>
        </p:txBody>
      </p:sp>
      <p:pic>
        <p:nvPicPr>
          <p:cNvPr id="54" name="Content Placeholder 4">
            <a:extLst>
              <a:ext uri="{FF2B5EF4-FFF2-40B4-BE49-F238E27FC236}">
                <a16:creationId xmlns:a16="http://schemas.microsoft.com/office/drawing/2014/main" id="{7696F2F0-90E1-4553-B94D-2ACF5675704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/>
          <a:srcRect l="42471" t="59151" r="29074" b="15803"/>
          <a:stretch/>
        </p:blipFill>
        <p:spPr>
          <a:xfrm>
            <a:off x="2357422" y="4071942"/>
            <a:ext cx="3620229" cy="2389823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738" name="Rectangle 2">
            <a:extLst>
              <a:ext uri="{FF2B5EF4-FFF2-40B4-BE49-F238E27FC236}">
                <a16:creationId xmlns:a16="http://schemas.microsoft.com/office/drawing/2014/main" id="{A095B0AD-BC8C-430C-A9E5-A36D9A37CB4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sz="2400"/>
              <a:t>Convert the following to 1’s complement</a:t>
            </a:r>
          </a:p>
        </p:txBody>
      </p:sp>
      <p:sp>
        <p:nvSpPr>
          <p:cNvPr id="40964" name="Slide Number Placeholder 3">
            <a:extLst>
              <a:ext uri="{FF2B5EF4-FFF2-40B4-BE49-F238E27FC236}">
                <a16:creationId xmlns:a16="http://schemas.microsoft.com/office/drawing/2014/main" id="{B8DFC756-381E-4C25-A431-87CEA7E61CF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9pPr>
          </a:lstStyle>
          <a:p>
            <a:fld id="{740EA66F-8876-4952-8814-D51FEC7C8185}" type="slidenum">
              <a:rPr lang="en-US" altLang="en-US">
                <a:solidFill>
                  <a:srgbClr val="B5A788"/>
                </a:solidFill>
              </a:rPr>
              <a:pPr/>
              <a:t>12</a:t>
            </a:fld>
            <a:endParaRPr lang="en-US" altLang="en-US">
              <a:solidFill>
                <a:srgbClr val="B5A788"/>
              </a:solidFill>
            </a:endParaRPr>
          </a:p>
        </p:txBody>
      </p:sp>
      <p:sp>
        <p:nvSpPr>
          <p:cNvPr id="40963" name="Rectangle 3">
            <a:extLst>
              <a:ext uri="{FF2B5EF4-FFF2-40B4-BE49-F238E27FC236}">
                <a16:creationId xmlns:a16="http://schemas.microsoft.com/office/drawing/2014/main" id="{78E99EF2-6AF9-4C3A-BA06-BD876A66913E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533400" indent="-533400">
              <a:buFont typeface="Wingdings" panose="05000000000000000000" pitchFamily="2" charset="2"/>
              <a:buAutoNum type="arabicPeriod"/>
            </a:pPr>
            <a:r>
              <a:rPr lang="en-US" altLang="en-US">
                <a:ea typeface="HY엽서L"/>
              </a:rPr>
              <a:t>1001010</a:t>
            </a:r>
          </a:p>
          <a:p>
            <a:pPr marL="533400" indent="-533400">
              <a:buFont typeface="Wingdings" panose="05000000000000000000" pitchFamily="2" charset="2"/>
              <a:buAutoNum type="arabicPeriod"/>
            </a:pPr>
            <a:r>
              <a:rPr lang="en-US" altLang="en-US">
                <a:ea typeface="HY엽서L"/>
              </a:rPr>
              <a:t>10001100</a:t>
            </a:r>
          </a:p>
          <a:p>
            <a:pPr marL="533400" indent="-533400">
              <a:buFont typeface="Wingdings" panose="05000000000000000000" pitchFamily="2" charset="2"/>
              <a:buAutoNum type="arabicPeriod"/>
            </a:pPr>
            <a:r>
              <a:rPr lang="en-US" altLang="en-US">
                <a:ea typeface="HY엽서L"/>
              </a:rPr>
              <a:t>1110001</a:t>
            </a:r>
          </a:p>
          <a:p>
            <a:pPr marL="533400" indent="-533400">
              <a:buFont typeface="Wingdings" panose="05000000000000000000" pitchFamily="2" charset="2"/>
              <a:buAutoNum type="arabicPeriod"/>
            </a:pPr>
            <a:r>
              <a:rPr lang="en-US" altLang="en-US">
                <a:ea typeface="HY엽서L"/>
              </a:rPr>
              <a:t>11100110</a:t>
            </a:r>
          </a:p>
          <a:p>
            <a:pPr marL="533400" indent="-533400">
              <a:buFont typeface="Wingdings" panose="05000000000000000000" pitchFamily="2" charset="2"/>
              <a:buAutoNum type="arabicPeriod"/>
            </a:pPr>
            <a:r>
              <a:rPr lang="en-US" altLang="en-US">
                <a:ea typeface="HY엽서L"/>
              </a:rPr>
              <a:t>10101110</a:t>
            </a:r>
          </a:p>
          <a:p>
            <a:pPr marL="533400" indent="-533400">
              <a:buFont typeface="Wingdings" panose="05000000000000000000" pitchFamily="2" charset="2"/>
              <a:buAutoNum type="arabicPeriod"/>
            </a:pPr>
            <a:r>
              <a:rPr lang="en-US" altLang="en-US">
                <a:ea typeface="HY엽서L"/>
              </a:rPr>
              <a:t>111010</a:t>
            </a:r>
          </a:p>
          <a:p>
            <a:pPr marL="533400" indent="-533400">
              <a:buFont typeface="Wingdings" panose="05000000000000000000" pitchFamily="2" charset="2"/>
              <a:buAutoNum type="arabicPeriod"/>
            </a:pPr>
            <a:r>
              <a:rPr lang="en-US" altLang="en-US">
                <a:ea typeface="HY엽서L"/>
              </a:rPr>
              <a:t>1101100</a:t>
            </a:r>
          </a:p>
        </p:txBody>
      </p:sp>
    </p:spTree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62" name="Rectangle 2">
            <a:extLst>
              <a:ext uri="{FF2B5EF4-FFF2-40B4-BE49-F238E27FC236}">
                <a16:creationId xmlns:a16="http://schemas.microsoft.com/office/drawing/2014/main" id="{3290EBF8-B19C-4DC1-846C-D658A41974B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2’s complement</a:t>
            </a:r>
          </a:p>
        </p:txBody>
      </p:sp>
      <p:sp>
        <p:nvSpPr>
          <p:cNvPr id="41989" name="Slide Number Placeholder 4">
            <a:extLst>
              <a:ext uri="{FF2B5EF4-FFF2-40B4-BE49-F238E27FC236}">
                <a16:creationId xmlns:a16="http://schemas.microsoft.com/office/drawing/2014/main" id="{E6D92A5F-3828-4D29-BBD9-A0B40A0520A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9pPr>
          </a:lstStyle>
          <a:p>
            <a:fld id="{ECE25974-E331-4C41-9399-4C71236B3845}" type="slidenum">
              <a:rPr lang="en-US" altLang="en-US">
                <a:solidFill>
                  <a:srgbClr val="B5A788"/>
                </a:solidFill>
              </a:rPr>
              <a:pPr/>
              <a:t>13</a:t>
            </a:fld>
            <a:endParaRPr lang="en-US" altLang="en-US">
              <a:solidFill>
                <a:srgbClr val="B5A788"/>
              </a:solidFill>
            </a:endParaRPr>
          </a:p>
        </p:txBody>
      </p:sp>
      <p:sp>
        <p:nvSpPr>
          <p:cNvPr id="41987" name="Rectangle 3">
            <a:extLst>
              <a:ext uri="{FF2B5EF4-FFF2-40B4-BE49-F238E27FC236}">
                <a16:creationId xmlns:a16="http://schemas.microsoft.com/office/drawing/2014/main" id="{E908AED4-2AA7-4C11-BDFA-34B640BFD0EB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771651" y="2362200"/>
            <a:ext cx="5769769" cy="41910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en-US">
                <a:ea typeface="HY엽서L"/>
              </a:rPr>
              <a:t>To find 2’s complement</a:t>
            </a:r>
          </a:p>
          <a:p>
            <a:pPr lvl="1">
              <a:lnSpc>
                <a:spcPct val="90000"/>
              </a:lnSpc>
            </a:pPr>
            <a:r>
              <a:rPr lang="en-US" altLang="en-US">
                <a:ea typeface="HY엽서L"/>
              </a:rPr>
              <a:t>Find 1’s complement</a:t>
            </a:r>
          </a:p>
          <a:p>
            <a:pPr lvl="1">
              <a:lnSpc>
                <a:spcPct val="90000"/>
              </a:lnSpc>
            </a:pPr>
            <a:r>
              <a:rPr lang="en-US" altLang="en-US">
                <a:ea typeface="HY엽서L"/>
              </a:rPr>
              <a:t>Add 1 to the LSB of 1’s complement</a:t>
            </a:r>
          </a:p>
          <a:p>
            <a:pPr>
              <a:lnSpc>
                <a:spcPct val="90000"/>
              </a:lnSpc>
            </a:pPr>
            <a:r>
              <a:rPr lang="en-US" altLang="en-US">
                <a:ea typeface="HY엽서L"/>
              </a:rPr>
              <a:t>Eg:- 1010</a:t>
            </a:r>
          </a:p>
          <a:p>
            <a:pPr>
              <a:lnSpc>
                <a:spcPct val="90000"/>
              </a:lnSpc>
              <a:buFontTx/>
              <a:buNone/>
            </a:pPr>
            <a:r>
              <a:rPr lang="en-US" altLang="en-US">
                <a:ea typeface="HY엽서L"/>
              </a:rPr>
              <a:t>	0101+</a:t>
            </a:r>
          </a:p>
          <a:p>
            <a:pPr>
              <a:lnSpc>
                <a:spcPct val="90000"/>
              </a:lnSpc>
              <a:buFontTx/>
              <a:buNone/>
            </a:pPr>
            <a:r>
              <a:rPr lang="en-US" altLang="en-US">
                <a:ea typeface="HY엽서L"/>
              </a:rPr>
              <a:t>		1</a:t>
            </a:r>
          </a:p>
          <a:p>
            <a:pPr>
              <a:lnSpc>
                <a:spcPct val="90000"/>
              </a:lnSpc>
              <a:buFontTx/>
              <a:buNone/>
            </a:pPr>
            <a:r>
              <a:rPr lang="en-US" altLang="en-US">
                <a:ea typeface="HY엽서L"/>
              </a:rPr>
              <a:t>	0110</a:t>
            </a:r>
          </a:p>
          <a:p>
            <a:pPr lvl="1">
              <a:lnSpc>
                <a:spcPct val="90000"/>
              </a:lnSpc>
              <a:buFontTx/>
              <a:buNone/>
            </a:pPr>
            <a:endParaRPr lang="en-US" altLang="en-US">
              <a:ea typeface="HY엽서L"/>
            </a:endParaRPr>
          </a:p>
          <a:p>
            <a:pPr>
              <a:lnSpc>
                <a:spcPct val="90000"/>
              </a:lnSpc>
              <a:buFontTx/>
              <a:buNone/>
            </a:pPr>
            <a:r>
              <a:rPr lang="en-US" altLang="en-US">
                <a:ea typeface="HY엽서L"/>
              </a:rPr>
              <a:t>	</a:t>
            </a:r>
          </a:p>
        </p:txBody>
      </p:sp>
      <p:sp>
        <p:nvSpPr>
          <p:cNvPr id="41988" name="Line 4">
            <a:extLst>
              <a:ext uri="{FF2B5EF4-FFF2-40B4-BE49-F238E27FC236}">
                <a16:creationId xmlns:a16="http://schemas.microsoft.com/office/drawing/2014/main" id="{7703A3EA-CC65-4F7D-BB03-D5A0B2F0BCFD}"/>
              </a:ext>
            </a:extLst>
          </p:cNvPr>
          <p:cNvSpPr>
            <a:spLocks noChangeShapeType="1"/>
          </p:cNvSpPr>
          <p:nvPr/>
        </p:nvSpPr>
        <p:spPr bwMode="auto">
          <a:xfrm>
            <a:off x="1985210" y="4986687"/>
            <a:ext cx="85725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218" name="Rectangle 2">
            <a:extLst>
              <a:ext uri="{FF2B5EF4-FFF2-40B4-BE49-F238E27FC236}">
                <a16:creationId xmlns:a16="http://schemas.microsoft.com/office/drawing/2014/main" id="{5D3CA8DF-BD3A-488F-B8AC-E74023219FF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Application Example</a:t>
            </a:r>
          </a:p>
        </p:txBody>
      </p:sp>
      <p:sp>
        <p:nvSpPr>
          <p:cNvPr id="43012" name="Slide Number Placeholder 3">
            <a:extLst>
              <a:ext uri="{FF2B5EF4-FFF2-40B4-BE49-F238E27FC236}">
                <a16:creationId xmlns:a16="http://schemas.microsoft.com/office/drawing/2014/main" id="{968FFA03-431E-404F-975A-AF025D00BF8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9pPr>
          </a:lstStyle>
          <a:p>
            <a:fld id="{9C45A2AA-48C2-4AEC-8273-C8B4AA3D0F23}" type="slidenum">
              <a:rPr lang="en-US" altLang="en-US">
                <a:solidFill>
                  <a:srgbClr val="B5A788"/>
                </a:solidFill>
              </a:rPr>
              <a:pPr/>
              <a:t>14</a:t>
            </a:fld>
            <a:endParaRPr lang="en-US" altLang="en-US">
              <a:solidFill>
                <a:srgbClr val="B5A788"/>
              </a:solidFill>
            </a:endParaRPr>
          </a:p>
        </p:txBody>
      </p:sp>
      <p:sp>
        <p:nvSpPr>
          <p:cNvPr id="43011" name="Rectangle 3">
            <a:extLst>
              <a:ext uri="{FF2B5EF4-FFF2-40B4-BE49-F238E27FC236}">
                <a16:creationId xmlns:a16="http://schemas.microsoft.com/office/drawing/2014/main" id="{C735A2B2-4050-4D89-BFA3-54ECA3EE9ABA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en-US">
                <a:ea typeface="HY엽서L"/>
              </a:rPr>
              <a:t>The 2’s complement can be  realized using:</a:t>
            </a:r>
          </a:p>
          <a:p>
            <a:r>
              <a:rPr lang="en-US" altLang="en-US">
                <a:ea typeface="HY엽서L"/>
              </a:rPr>
              <a:t> Inverters</a:t>
            </a:r>
          </a:p>
          <a:p>
            <a:r>
              <a:rPr lang="en-US" altLang="en-US">
                <a:ea typeface="HY엽서L"/>
              </a:rPr>
              <a:t> Adder</a:t>
            </a:r>
          </a:p>
          <a:p>
            <a:pPr lvl="1"/>
            <a:r>
              <a:rPr lang="en-US" altLang="en-US" sz="2400">
                <a:ea typeface="HY엽서L"/>
              </a:rPr>
              <a:t>An </a:t>
            </a:r>
            <a:r>
              <a:rPr lang="en-US" altLang="en-US" sz="2400" err="1">
                <a:ea typeface="HY엽서L"/>
              </a:rPr>
              <a:t>Eg</a:t>
            </a:r>
            <a:r>
              <a:rPr lang="en-US" altLang="en-US" sz="2400">
                <a:ea typeface="HY엽서L"/>
              </a:rPr>
              <a:t>: shows how an 8bit no can be converted to 2’s complement</a:t>
            </a:r>
          </a:p>
        </p:txBody>
      </p:sp>
    </p:spTree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5" name="Slide Number Placeholder 77">
            <a:extLst>
              <a:ext uri="{FF2B5EF4-FFF2-40B4-BE49-F238E27FC236}">
                <a16:creationId xmlns:a16="http://schemas.microsoft.com/office/drawing/2014/main" id="{C7A61AFA-7FD6-4CF2-84F6-9688B33F568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9pPr>
          </a:lstStyle>
          <a:p>
            <a:fld id="{50A492C7-3FF1-408A-9980-71BAE8DE8E16}" type="slidenum">
              <a:rPr lang="en-US" altLang="en-US">
                <a:solidFill>
                  <a:srgbClr val="B5A788"/>
                </a:solidFill>
              </a:rPr>
              <a:pPr/>
              <a:t>15</a:t>
            </a:fld>
            <a:endParaRPr lang="en-US" altLang="en-US">
              <a:solidFill>
                <a:srgbClr val="B5A788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5FE396A-015D-440F-A392-E7477FB90BD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/>
          <a:srcRect l="34658" t="23579" r="22632" b="17333"/>
          <a:stretch/>
        </p:blipFill>
        <p:spPr>
          <a:xfrm>
            <a:off x="462013" y="490888"/>
            <a:ext cx="7247822" cy="603504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786" name="Rectangle 2">
            <a:extLst>
              <a:ext uri="{FF2B5EF4-FFF2-40B4-BE49-F238E27FC236}">
                <a16:creationId xmlns:a16="http://schemas.microsoft.com/office/drawing/2014/main" id="{2308FE86-005A-4CD8-9391-FAA04C51C0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sz="2400"/>
              <a:t>Convert the following to 2’s complement</a:t>
            </a:r>
          </a:p>
        </p:txBody>
      </p:sp>
      <p:sp>
        <p:nvSpPr>
          <p:cNvPr id="45060" name="Slide Number Placeholder 3">
            <a:extLst>
              <a:ext uri="{FF2B5EF4-FFF2-40B4-BE49-F238E27FC236}">
                <a16:creationId xmlns:a16="http://schemas.microsoft.com/office/drawing/2014/main" id="{EF4A5BE3-2BA8-4A1E-96B3-1FF7B3CBA25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9pPr>
          </a:lstStyle>
          <a:p>
            <a:fld id="{D12DB92D-D6B1-4A2E-93D2-264CEF3CED68}" type="slidenum">
              <a:rPr lang="en-US" altLang="en-US">
                <a:solidFill>
                  <a:srgbClr val="B5A788"/>
                </a:solidFill>
              </a:rPr>
              <a:pPr/>
              <a:t>16</a:t>
            </a:fld>
            <a:endParaRPr lang="en-US" altLang="en-US">
              <a:solidFill>
                <a:srgbClr val="B5A788"/>
              </a:solidFill>
            </a:endParaRPr>
          </a:p>
        </p:txBody>
      </p:sp>
      <p:sp>
        <p:nvSpPr>
          <p:cNvPr id="45059" name="Rectangle 3">
            <a:extLst>
              <a:ext uri="{FF2B5EF4-FFF2-40B4-BE49-F238E27FC236}">
                <a16:creationId xmlns:a16="http://schemas.microsoft.com/office/drawing/2014/main" id="{479040CD-1E27-4C24-8917-C60AFAC4B923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533400" indent="-533400">
              <a:buFont typeface="Wingdings" panose="05000000000000000000" pitchFamily="2" charset="2"/>
              <a:buAutoNum type="arabicPeriod"/>
            </a:pPr>
            <a:r>
              <a:rPr lang="en-US" altLang="en-US">
                <a:ea typeface="HY엽서L"/>
              </a:rPr>
              <a:t>1001010</a:t>
            </a:r>
          </a:p>
          <a:p>
            <a:pPr marL="533400" indent="-533400">
              <a:buFont typeface="Wingdings" panose="05000000000000000000" pitchFamily="2" charset="2"/>
              <a:buAutoNum type="arabicPeriod"/>
            </a:pPr>
            <a:r>
              <a:rPr lang="en-US" altLang="en-US">
                <a:ea typeface="HY엽서L"/>
              </a:rPr>
              <a:t>10001110</a:t>
            </a:r>
          </a:p>
          <a:p>
            <a:pPr marL="533400" indent="-533400">
              <a:buFont typeface="Wingdings" panose="05000000000000000000" pitchFamily="2" charset="2"/>
              <a:buAutoNum type="arabicPeriod"/>
            </a:pPr>
            <a:r>
              <a:rPr lang="en-US" altLang="en-US">
                <a:ea typeface="HY엽서L"/>
              </a:rPr>
              <a:t>11100011</a:t>
            </a:r>
          </a:p>
          <a:p>
            <a:pPr marL="533400" indent="-533400">
              <a:buFont typeface="Wingdings" panose="05000000000000000000" pitchFamily="2" charset="2"/>
              <a:buAutoNum type="arabicPeriod"/>
            </a:pPr>
            <a:r>
              <a:rPr lang="en-US" altLang="en-US">
                <a:ea typeface="HY엽서L"/>
              </a:rPr>
              <a:t>11100110</a:t>
            </a:r>
          </a:p>
          <a:p>
            <a:pPr marL="533400" indent="-533400">
              <a:buFont typeface="Wingdings" panose="05000000000000000000" pitchFamily="2" charset="2"/>
              <a:buAutoNum type="arabicPeriod"/>
            </a:pPr>
            <a:r>
              <a:rPr lang="en-US" altLang="en-US">
                <a:ea typeface="HY엽서L"/>
              </a:rPr>
              <a:t>1010111</a:t>
            </a:r>
          </a:p>
          <a:p>
            <a:pPr marL="533400" indent="-533400">
              <a:buFont typeface="Wingdings" panose="05000000000000000000" pitchFamily="2" charset="2"/>
              <a:buAutoNum type="arabicPeriod"/>
            </a:pPr>
            <a:r>
              <a:rPr lang="en-US" altLang="en-US">
                <a:ea typeface="HY엽서L"/>
              </a:rPr>
              <a:t>1110101</a:t>
            </a:r>
          </a:p>
          <a:p>
            <a:pPr marL="533400" indent="-533400">
              <a:buFont typeface="Wingdings" panose="05000000000000000000" pitchFamily="2" charset="2"/>
              <a:buAutoNum type="arabicPeriod"/>
            </a:pPr>
            <a:r>
              <a:rPr lang="en-US" altLang="en-US">
                <a:ea typeface="HY엽서L"/>
              </a:rPr>
              <a:t>11011001</a:t>
            </a:r>
          </a:p>
        </p:txBody>
      </p:sp>
    </p:spTree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810" name="Rectangle 2">
            <a:extLst>
              <a:ext uri="{FF2B5EF4-FFF2-40B4-BE49-F238E27FC236}">
                <a16:creationId xmlns:a16="http://schemas.microsoft.com/office/drawing/2014/main" id="{F7E8D14D-879D-4CD8-8482-0E1BDC22C73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9’s Complement</a:t>
            </a:r>
          </a:p>
        </p:txBody>
      </p:sp>
      <p:sp>
        <p:nvSpPr>
          <p:cNvPr id="46085" name="Slide Number Placeholder 4">
            <a:extLst>
              <a:ext uri="{FF2B5EF4-FFF2-40B4-BE49-F238E27FC236}">
                <a16:creationId xmlns:a16="http://schemas.microsoft.com/office/drawing/2014/main" id="{8C2FEDC3-60E5-45BC-9946-51F34D1772C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9pPr>
          </a:lstStyle>
          <a:p>
            <a:fld id="{0A27FA0D-B77D-4F5B-8BE5-1A7830378FB8}" type="slidenum">
              <a:rPr lang="en-US" altLang="en-US">
                <a:solidFill>
                  <a:srgbClr val="B5A788"/>
                </a:solidFill>
              </a:rPr>
              <a:pPr/>
              <a:t>17</a:t>
            </a:fld>
            <a:endParaRPr lang="en-US" altLang="en-US">
              <a:solidFill>
                <a:srgbClr val="B5A788"/>
              </a:solidFill>
            </a:endParaRPr>
          </a:p>
        </p:txBody>
      </p:sp>
      <p:sp>
        <p:nvSpPr>
          <p:cNvPr id="46083" name="Rectangle 3">
            <a:extLst>
              <a:ext uri="{FF2B5EF4-FFF2-40B4-BE49-F238E27FC236}">
                <a16:creationId xmlns:a16="http://schemas.microsoft.com/office/drawing/2014/main" id="{4A76CD2B-983D-45D9-9D55-2D045ED4B274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771650" y="2362200"/>
            <a:ext cx="5772150" cy="4191000"/>
          </a:xfrm>
        </p:spPr>
        <p:txBody>
          <a:bodyPr>
            <a:normAutofit/>
          </a:bodyPr>
          <a:lstStyle/>
          <a:p>
            <a:r>
              <a:rPr lang="en-US" altLang="en-US">
                <a:ea typeface="HY엽서L"/>
              </a:rPr>
              <a:t>The 9’s complement of a decimal number is obtained by subtracting each digit of the number from 9.</a:t>
            </a:r>
          </a:p>
          <a:p>
            <a:r>
              <a:rPr lang="en-US" altLang="en-US">
                <a:ea typeface="HY엽서L"/>
              </a:rPr>
              <a:t>Eg:- 9’s complement of 2 is 7 and</a:t>
            </a:r>
          </a:p>
          <a:p>
            <a:r>
              <a:rPr lang="en-US" altLang="en-US">
                <a:ea typeface="HY엽서L"/>
              </a:rPr>
              <a:t>9’s complement of 123 is 876</a:t>
            </a:r>
          </a:p>
          <a:p>
            <a:pPr>
              <a:buFontTx/>
              <a:buNone/>
            </a:pPr>
            <a:r>
              <a:rPr lang="en-US" altLang="en-US">
                <a:ea typeface="HY엽서L"/>
              </a:rPr>
              <a:t>999 - </a:t>
            </a:r>
          </a:p>
          <a:p>
            <a:pPr>
              <a:buFontTx/>
              <a:buNone/>
            </a:pPr>
            <a:r>
              <a:rPr lang="en-US" altLang="en-US">
                <a:ea typeface="HY엽서L"/>
              </a:rPr>
              <a:t>123</a:t>
            </a:r>
          </a:p>
          <a:p>
            <a:pPr>
              <a:buFontTx/>
              <a:buNone/>
            </a:pPr>
            <a:r>
              <a:rPr lang="en-US" altLang="en-US">
                <a:ea typeface="HY엽서L"/>
              </a:rPr>
              <a:t>876</a:t>
            </a:r>
          </a:p>
          <a:p>
            <a:pPr>
              <a:buFontTx/>
              <a:buNone/>
            </a:pPr>
            <a:endParaRPr lang="en-US" altLang="en-US">
              <a:ea typeface="HY엽서L"/>
            </a:endParaRPr>
          </a:p>
        </p:txBody>
      </p:sp>
      <p:sp>
        <p:nvSpPr>
          <p:cNvPr id="46084" name="Line 4">
            <a:extLst>
              <a:ext uri="{FF2B5EF4-FFF2-40B4-BE49-F238E27FC236}">
                <a16:creationId xmlns:a16="http://schemas.microsoft.com/office/drawing/2014/main" id="{4DE0BB42-60B8-4277-915F-832B21045123}"/>
              </a:ext>
            </a:extLst>
          </p:cNvPr>
          <p:cNvSpPr>
            <a:spLocks noChangeShapeType="1"/>
          </p:cNvSpPr>
          <p:nvPr/>
        </p:nvSpPr>
        <p:spPr bwMode="auto">
          <a:xfrm>
            <a:off x="1771650" y="5791200"/>
            <a:ext cx="5715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835" name="AutoShape 3">
            <a:extLst>
              <a:ext uri="{FF2B5EF4-FFF2-40B4-BE49-F238E27FC236}">
                <a16:creationId xmlns:a16="http://schemas.microsoft.com/office/drawing/2014/main" id="{947E6942-1FFA-46C8-ABEA-04782FF47E5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prstGeom prst="roundRect">
            <a:avLst>
              <a:gd name="adj" fmla="val 21667"/>
            </a:avLst>
          </a:prstGeom>
        </p:spPr>
        <p:txBody>
          <a:bodyPr anchor="b">
            <a:normAutofit/>
          </a:bodyPr>
          <a:lstStyle/>
          <a:p>
            <a:pPr>
              <a:defRPr/>
            </a:pPr>
            <a:r>
              <a:rPr lang="en-US"/>
              <a:t>Convert the following to 9’s complement</a:t>
            </a:r>
          </a:p>
        </p:txBody>
      </p:sp>
      <p:sp>
        <p:nvSpPr>
          <p:cNvPr id="47108" name="Slide Number Placeholder 3">
            <a:extLst>
              <a:ext uri="{FF2B5EF4-FFF2-40B4-BE49-F238E27FC236}">
                <a16:creationId xmlns:a16="http://schemas.microsoft.com/office/drawing/2014/main" id="{F79C7385-9439-47F1-AB01-77FB1421375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9pPr>
          </a:lstStyle>
          <a:p>
            <a:fld id="{02BA714C-5371-48EE-A56A-60CD005DB508}" type="slidenum">
              <a:rPr lang="en-US" altLang="en-US">
                <a:solidFill>
                  <a:srgbClr val="B5A788"/>
                </a:solidFill>
              </a:rPr>
              <a:pPr/>
              <a:t>18</a:t>
            </a:fld>
            <a:endParaRPr lang="en-US" altLang="en-US">
              <a:solidFill>
                <a:srgbClr val="B5A788"/>
              </a:solidFill>
            </a:endParaRPr>
          </a:p>
        </p:txBody>
      </p:sp>
      <p:sp>
        <p:nvSpPr>
          <p:cNvPr id="47106" name="Rectangle 2">
            <a:extLst>
              <a:ext uri="{FF2B5EF4-FFF2-40B4-BE49-F238E27FC236}">
                <a16:creationId xmlns:a16="http://schemas.microsoft.com/office/drawing/2014/main" id="{58F0B330-3F57-4D93-8725-4866C669564F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533400" indent="-533400">
              <a:buFont typeface="Wingdings" panose="05000000000000000000" pitchFamily="2" charset="2"/>
              <a:buAutoNum type="arabicPeriod"/>
            </a:pPr>
            <a:r>
              <a:rPr lang="en-US" altLang="en-US">
                <a:ea typeface="HY엽서L"/>
              </a:rPr>
              <a:t>25</a:t>
            </a:r>
          </a:p>
          <a:p>
            <a:pPr marL="533400" indent="-533400">
              <a:buFont typeface="Wingdings" panose="05000000000000000000" pitchFamily="2" charset="2"/>
              <a:buAutoNum type="arabicPeriod"/>
            </a:pPr>
            <a:r>
              <a:rPr lang="en-US" altLang="en-US">
                <a:ea typeface="HY엽서L"/>
              </a:rPr>
              <a:t>456</a:t>
            </a:r>
          </a:p>
          <a:p>
            <a:pPr marL="533400" indent="-533400">
              <a:buFont typeface="Wingdings" panose="05000000000000000000" pitchFamily="2" charset="2"/>
              <a:buAutoNum type="arabicPeriod"/>
            </a:pPr>
            <a:r>
              <a:rPr lang="en-US" altLang="en-US">
                <a:ea typeface="HY엽서L"/>
              </a:rPr>
              <a:t>122</a:t>
            </a:r>
          </a:p>
          <a:p>
            <a:pPr marL="533400" indent="-533400">
              <a:buFont typeface="Wingdings" panose="05000000000000000000" pitchFamily="2" charset="2"/>
              <a:buAutoNum type="arabicPeriod"/>
            </a:pPr>
            <a:r>
              <a:rPr lang="en-US" altLang="en-US">
                <a:ea typeface="HY엽서L"/>
              </a:rPr>
              <a:t>101</a:t>
            </a:r>
          </a:p>
          <a:p>
            <a:pPr marL="533400" indent="-533400">
              <a:buFont typeface="Wingdings" panose="05000000000000000000" pitchFamily="2" charset="2"/>
              <a:buAutoNum type="arabicPeriod"/>
            </a:pPr>
            <a:r>
              <a:rPr lang="en-US" altLang="en-US">
                <a:ea typeface="HY엽서L"/>
              </a:rPr>
              <a:t>111</a:t>
            </a:r>
          </a:p>
          <a:p>
            <a:pPr marL="533400" indent="-533400">
              <a:buFont typeface="Wingdings" panose="05000000000000000000" pitchFamily="2" charset="2"/>
              <a:buAutoNum type="arabicPeriod"/>
            </a:pPr>
            <a:r>
              <a:rPr lang="en-US" altLang="en-US">
                <a:ea typeface="HY엽서L"/>
              </a:rPr>
              <a:t>345</a:t>
            </a:r>
          </a:p>
          <a:p>
            <a:pPr marL="533400" indent="-533400">
              <a:buFont typeface="Wingdings" panose="05000000000000000000" pitchFamily="2" charset="2"/>
              <a:buAutoNum type="arabicPeriod"/>
            </a:pPr>
            <a:r>
              <a:rPr lang="en-US" altLang="en-US">
                <a:ea typeface="HY엽서L"/>
              </a:rPr>
              <a:t>342</a:t>
            </a:r>
          </a:p>
        </p:txBody>
      </p:sp>
    </p:spTree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859" name="AutoShape 3">
            <a:extLst>
              <a:ext uri="{FF2B5EF4-FFF2-40B4-BE49-F238E27FC236}">
                <a16:creationId xmlns:a16="http://schemas.microsoft.com/office/drawing/2014/main" id="{F5EB8BEC-F3FD-4285-A73B-9F36B46E270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prstGeom prst="roundRect">
            <a:avLst>
              <a:gd name="adj" fmla="val 21667"/>
            </a:avLst>
          </a:prstGeom>
        </p:spPr>
        <p:txBody>
          <a:bodyPr anchor="b"/>
          <a:lstStyle/>
          <a:p>
            <a:pPr>
              <a:defRPr/>
            </a:pPr>
            <a:r>
              <a:rPr lang="en-US"/>
              <a:t>10’s Complement</a:t>
            </a:r>
          </a:p>
        </p:txBody>
      </p:sp>
      <p:sp>
        <p:nvSpPr>
          <p:cNvPr id="48134" name="Slide Number Placeholder 5">
            <a:extLst>
              <a:ext uri="{FF2B5EF4-FFF2-40B4-BE49-F238E27FC236}">
                <a16:creationId xmlns:a16="http://schemas.microsoft.com/office/drawing/2014/main" id="{066A2C96-A98A-40E3-A04F-FB668EE6FD9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9pPr>
          </a:lstStyle>
          <a:p>
            <a:fld id="{3DB8E150-14DF-4E94-A35D-9C8505186CA6}" type="slidenum">
              <a:rPr lang="en-US" altLang="en-US">
                <a:solidFill>
                  <a:srgbClr val="B5A788"/>
                </a:solidFill>
              </a:rPr>
              <a:pPr/>
              <a:t>19</a:t>
            </a:fld>
            <a:endParaRPr lang="en-US" altLang="en-US">
              <a:solidFill>
                <a:srgbClr val="B5A788"/>
              </a:solidFill>
            </a:endParaRPr>
          </a:p>
        </p:txBody>
      </p:sp>
      <p:sp>
        <p:nvSpPr>
          <p:cNvPr id="48130" name="Rectangle 2">
            <a:extLst>
              <a:ext uri="{FF2B5EF4-FFF2-40B4-BE49-F238E27FC236}">
                <a16:creationId xmlns:a16="http://schemas.microsoft.com/office/drawing/2014/main" id="{12595766-8DA8-4F4A-9870-65C0766EE051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771651" y="2362200"/>
            <a:ext cx="5769769" cy="4114800"/>
          </a:xfrm>
        </p:spPr>
        <p:txBody>
          <a:bodyPr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en-US" altLang="en-US">
                <a:ea typeface="HY엽서L"/>
              </a:rPr>
              <a:t>10’s complement of a decimal number is obtained by adding one to the 9’s complement of that number.</a:t>
            </a:r>
          </a:p>
          <a:p>
            <a:pPr>
              <a:lnSpc>
                <a:spcPct val="90000"/>
              </a:lnSpc>
            </a:pPr>
            <a:r>
              <a:rPr lang="en-US" altLang="en-US" err="1">
                <a:ea typeface="HY엽서L"/>
              </a:rPr>
              <a:t>Eg</a:t>
            </a:r>
            <a:r>
              <a:rPr lang="en-US" altLang="en-US">
                <a:ea typeface="HY엽서L"/>
              </a:rPr>
              <a:t>: 10’s complement of 2</a:t>
            </a:r>
          </a:p>
          <a:p>
            <a:pPr>
              <a:lnSpc>
                <a:spcPct val="90000"/>
              </a:lnSpc>
              <a:buFontTx/>
              <a:buNone/>
            </a:pPr>
            <a:r>
              <a:rPr lang="en-US" altLang="en-US">
                <a:ea typeface="HY엽서L"/>
              </a:rPr>
              <a:t>9-</a:t>
            </a:r>
          </a:p>
          <a:p>
            <a:pPr>
              <a:lnSpc>
                <a:spcPct val="90000"/>
              </a:lnSpc>
              <a:buFontTx/>
              <a:buNone/>
            </a:pPr>
            <a:r>
              <a:rPr lang="en-US" altLang="en-US">
                <a:ea typeface="HY엽서L"/>
              </a:rPr>
              <a:t>2</a:t>
            </a:r>
          </a:p>
          <a:p>
            <a:pPr>
              <a:lnSpc>
                <a:spcPct val="90000"/>
              </a:lnSpc>
              <a:buFontTx/>
              <a:buNone/>
            </a:pPr>
            <a:r>
              <a:rPr lang="en-US" altLang="en-US">
                <a:ea typeface="HY엽서L"/>
              </a:rPr>
              <a:t>7+</a:t>
            </a:r>
          </a:p>
          <a:p>
            <a:pPr>
              <a:lnSpc>
                <a:spcPct val="90000"/>
              </a:lnSpc>
              <a:buFontTx/>
              <a:buNone/>
            </a:pPr>
            <a:r>
              <a:rPr lang="en-US" altLang="en-US">
                <a:ea typeface="HY엽서L"/>
              </a:rPr>
              <a:t>1</a:t>
            </a:r>
          </a:p>
          <a:p>
            <a:pPr>
              <a:lnSpc>
                <a:spcPct val="90000"/>
              </a:lnSpc>
              <a:buFontTx/>
              <a:buNone/>
            </a:pPr>
            <a:r>
              <a:rPr lang="en-US" altLang="en-US">
                <a:ea typeface="HY엽서L"/>
              </a:rPr>
              <a:t>8</a:t>
            </a:r>
          </a:p>
          <a:p>
            <a:pPr>
              <a:lnSpc>
                <a:spcPct val="90000"/>
              </a:lnSpc>
              <a:buFontTx/>
              <a:buNone/>
            </a:pPr>
            <a:endParaRPr lang="en-US" altLang="en-US">
              <a:ea typeface="HY엽서L"/>
            </a:endParaRPr>
          </a:p>
        </p:txBody>
      </p:sp>
      <p:sp>
        <p:nvSpPr>
          <p:cNvPr id="48132" name="Line 4">
            <a:extLst>
              <a:ext uri="{FF2B5EF4-FFF2-40B4-BE49-F238E27FC236}">
                <a16:creationId xmlns:a16="http://schemas.microsoft.com/office/drawing/2014/main" id="{506947EE-E6AC-48DF-BE22-328849C604BD}"/>
              </a:ext>
            </a:extLst>
          </p:cNvPr>
          <p:cNvSpPr>
            <a:spLocks noChangeShapeType="1"/>
          </p:cNvSpPr>
          <p:nvPr/>
        </p:nvSpPr>
        <p:spPr bwMode="auto">
          <a:xfrm>
            <a:off x="1802606" y="4846520"/>
            <a:ext cx="28575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48133" name="Line 5">
            <a:extLst>
              <a:ext uri="{FF2B5EF4-FFF2-40B4-BE49-F238E27FC236}">
                <a16:creationId xmlns:a16="http://schemas.microsoft.com/office/drawing/2014/main" id="{A3C36B76-A676-477E-BB32-719E2BB8BF61}"/>
              </a:ext>
            </a:extLst>
          </p:cNvPr>
          <p:cNvSpPr>
            <a:spLocks noChangeShapeType="1"/>
          </p:cNvSpPr>
          <p:nvPr/>
        </p:nvSpPr>
        <p:spPr bwMode="auto">
          <a:xfrm>
            <a:off x="1802606" y="5922963"/>
            <a:ext cx="28575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338" name="Rectangle 2">
            <a:extLst>
              <a:ext uri="{FF2B5EF4-FFF2-40B4-BE49-F238E27FC236}">
                <a16:creationId xmlns:a16="http://schemas.microsoft.com/office/drawing/2014/main" id="{F0E2E07E-FEBF-45DA-9C9F-EDA6CB70201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Arithmetic</a:t>
            </a:r>
          </a:p>
        </p:txBody>
      </p:sp>
      <p:sp>
        <p:nvSpPr>
          <p:cNvPr id="18436" name="Slide Number Placeholder 3">
            <a:extLst>
              <a:ext uri="{FF2B5EF4-FFF2-40B4-BE49-F238E27FC236}">
                <a16:creationId xmlns:a16="http://schemas.microsoft.com/office/drawing/2014/main" id="{5C18F280-D1E4-4408-95DD-F25A92AB2FD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9pPr>
          </a:lstStyle>
          <a:p>
            <a:fld id="{482A5618-8E41-41EE-BF47-9B6588A0AE1B}" type="slidenum">
              <a:rPr lang="en-US" altLang="en-US">
                <a:solidFill>
                  <a:srgbClr val="B5A788"/>
                </a:solidFill>
              </a:rPr>
              <a:pPr/>
              <a:t>2</a:t>
            </a:fld>
            <a:endParaRPr lang="en-US" altLang="en-US">
              <a:solidFill>
                <a:srgbClr val="B5A788"/>
              </a:solidFill>
            </a:endParaRPr>
          </a:p>
        </p:txBody>
      </p:sp>
      <p:sp>
        <p:nvSpPr>
          <p:cNvPr id="18435" name="Rectangle 3">
            <a:extLst>
              <a:ext uri="{FF2B5EF4-FFF2-40B4-BE49-F238E27FC236}">
                <a16:creationId xmlns:a16="http://schemas.microsoft.com/office/drawing/2014/main" id="{549BAA0D-0F38-4F23-AA28-B30FEC52B690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en-US">
                <a:ea typeface="HY엽서L"/>
              </a:rPr>
              <a:t>Binary Addition</a:t>
            </a:r>
          </a:p>
          <a:p>
            <a:r>
              <a:rPr lang="en-US" altLang="en-US">
                <a:ea typeface="HY엽서L"/>
              </a:rPr>
              <a:t>Binary Subtraction</a:t>
            </a:r>
          </a:p>
          <a:p>
            <a:r>
              <a:rPr lang="en-US" altLang="en-US">
                <a:ea typeface="HY엽서L"/>
              </a:rPr>
              <a:t>Binary Multiplication</a:t>
            </a:r>
          </a:p>
          <a:p>
            <a:r>
              <a:rPr lang="en-US" altLang="en-US">
                <a:ea typeface="HY엽서L"/>
              </a:rPr>
              <a:t>Binary Division</a:t>
            </a:r>
          </a:p>
        </p:txBody>
      </p:sp>
    </p:spTree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883" name="AutoShape 3">
            <a:extLst>
              <a:ext uri="{FF2B5EF4-FFF2-40B4-BE49-F238E27FC236}">
                <a16:creationId xmlns:a16="http://schemas.microsoft.com/office/drawing/2014/main" id="{17AEB73F-9741-456D-A75A-F705830131E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prstGeom prst="roundRect">
            <a:avLst>
              <a:gd name="adj" fmla="val 21667"/>
            </a:avLst>
          </a:prstGeom>
        </p:spPr>
        <p:txBody>
          <a:bodyPr anchor="b">
            <a:normAutofit/>
          </a:bodyPr>
          <a:lstStyle/>
          <a:p>
            <a:pPr>
              <a:defRPr/>
            </a:pPr>
            <a:r>
              <a:rPr lang="en-US"/>
              <a:t>Convert the following to 10’s complement</a:t>
            </a:r>
          </a:p>
        </p:txBody>
      </p:sp>
      <p:sp>
        <p:nvSpPr>
          <p:cNvPr id="49156" name="Slide Number Placeholder 3">
            <a:extLst>
              <a:ext uri="{FF2B5EF4-FFF2-40B4-BE49-F238E27FC236}">
                <a16:creationId xmlns:a16="http://schemas.microsoft.com/office/drawing/2014/main" id="{61B8E46E-2CB6-48B4-9E5D-EB74B6CB956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9pPr>
          </a:lstStyle>
          <a:p>
            <a:fld id="{2453139B-1B53-4F9B-904F-A19FEC67A805}" type="slidenum">
              <a:rPr lang="en-US" altLang="en-US">
                <a:solidFill>
                  <a:srgbClr val="B5A788"/>
                </a:solidFill>
              </a:rPr>
              <a:pPr/>
              <a:t>20</a:t>
            </a:fld>
            <a:endParaRPr lang="en-US" altLang="en-US">
              <a:solidFill>
                <a:srgbClr val="B5A788"/>
              </a:solidFill>
            </a:endParaRPr>
          </a:p>
        </p:txBody>
      </p:sp>
      <p:sp>
        <p:nvSpPr>
          <p:cNvPr id="49154" name="Rectangle 2">
            <a:extLst>
              <a:ext uri="{FF2B5EF4-FFF2-40B4-BE49-F238E27FC236}">
                <a16:creationId xmlns:a16="http://schemas.microsoft.com/office/drawing/2014/main" id="{4D06DC85-9DE1-4AB8-AF63-3CF03572CACF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533400" indent="-533400">
              <a:buFont typeface="Wingdings" panose="05000000000000000000" pitchFamily="2" charset="2"/>
              <a:buAutoNum type="arabicPeriod"/>
            </a:pPr>
            <a:r>
              <a:rPr lang="en-US" altLang="en-US">
                <a:ea typeface="HY엽서L"/>
              </a:rPr>
              <a:t>254</a:t>
            </a:r>
          </a:p>
          <a:p>
            <a:pPr marL="533400" indent="-533400">
              <a:buFont typeface="Wingdings" panose="05000000000000000000" pitchFamily="2" charset="2"/>
              <a:buAutoNum type="arabicPeriod"/>
            </a:pPr>
            <a:r>
              <a:rPr lang="en-US" altLang="en-US">
                <a:ea typeface="HY엽서L"/>
              </a:rPr>
              <a:t>453</a:t>
            </a:r>
          </a:p>
          <a:p>
            <a:pPr marL="533400" indent="-533400">
              <a:buFont typeface="Wingdings" panose="05000000000000000000" pitchFamily="2" charset="2"/>
              <a:buAutoNum type="arabicPeriod"/>
            </a:pPr>
            <a:r>
              <a:rPr lang="en-US" altLang="en-US">
                <a:ea typeface="HY엽서L"/>
              </a:rPr>
              <a:t>123</a:t>
            </a:r>
          </a:p>
          <a:p>
            <a:pPr marL="533400" indent="-533400">
              <a:buFont typeface="Wingdings" panose="05000000000000000000" pitchFamily="2" charset="2"/>
              <a:buAutoNum type="arabicPeriod"/>
            </a:pPr>
            <a:r>
              <a:rPr lang="en-US" altLang="en-US">
                <a:ea typeface="HY엽서L"/>
              </a:rPr>
              <a:t>102</a:t>
            </a:r>
          </a:p>
          <a:p>
            <a:pPr marL="533400" indent="-533400">
              <a:buFont typeface="Wingdings" panose="05000000000000000000" pitchFamily="2" charset="2"/>
              <a:buAutoNum type="arabicPeriod"/>
            </a:pPr>
            <a:r>
              <a:rPr lang="en-US" altLang="en-US">
                <a:ea typeface="HY엽서L"/>
              </a:rPr>
              <a:t>1110</a:t>
            </a:r>
          </a:p>
          <a:p>
            <a:pPr marL="533400" indent="-533400">
              <a:buFont typeface="Wingdings" panose="05000000000000000000" pitchFamily="2" charset="2"/>
              <a:buAutoNum type="arabicPeriod"/>
            </a:pPr>
            <a:r>
              <a:rPr lang="en-US" altLang="en-US">
                <a:ea typeface="HY엽서L"/>
              </a:rPr>
              <a:t>324</a:t>
            </a:r>
          </a:p>
          <a:p>
            <a:pPr marL="533400" indent="-533400">
              <a:buFont typeface="Wingdings" panose="05000000000000000000" pitchFamily="2" charset="2"/>
              <a:buAutoNum type="arabicPeriod"/>
            </a:pPr>
            <a:r>
              <a:rPr lang="en-US" altLang="en-US">
                <a:ea typeface="HY엽서L"/>
              </a:rPr>
              <a:t>376</a:t>
            </a:r>
          </a:p>
        </p:txBody>
      </p:sp>
    </p:spTree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A1BE46-E4AC-4156-B6FC-2C9B3AA7C944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508001" y="452388"/>
            <a:ext cx="6447501" cy="5588975"/>
          </a:xfrm>
        </p:spPr>
        <p:txBody>
          <a:bodyPr/>
          <a:lstStyle/>
          <a:p>
            <a:r>
              <a:rPr lang="en-US"/>
              <a:t>Find 1’s and 2’s complement </a:t>
            </a:r>
          </a:p>
          <a:p>
            <a:r>
              <a:rPr lang="en-US"/>
              <a:t>1. 11010101</a:t>
            </a:r>
          </a:p>
          <a:p>
            <a:r>
              <a:rPr lang="en-US"/>
              <a:t>2.11011011</a:t>
            </a:r>
          </a:p>
          <a:p>
            <a:r>
              <a:rPr lang="en-US"/>
              <a:t>3. 10110010</a:t>
            </a:r>
          </a:p>
          <a:p>
            <a:endParaRPr lang="en-US"/>
          </a:p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77886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Logic Operations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IN"/>
              <a:t> Perform the following Logic operations</a:t>
            </a:r>
          </a:p>
          <a:p>
            <a:pPr marL="514350" indent="-514350">
              <a:buFont typeface="+mj-lt"/>
              <a:buAutoNum type="arabicPeriod"/>
            </a:pPr>
            <a:r>
              <a:rPr lang="en-IN"/>
              <a:t>10110101 v 1100110</a:t>
            </a:r>
          </a:p>
          <a:p>
            <a:pPr marL="514350" indent="-514350">
              <a:buFont typeface="+mj-lt"/>
              <a:buAutoNum type="arabicPeriod"/>
            </a:pPr>
            <a:r>
              <a:rPr lang="en-IN"/>
              <a:t>11001101 v 1000110</a:t>
            </a:r>
          </a:p>
          <a:p>
            <a:pPr marL="514350" indent="-514350">
              <a:buFont typeface="+mj-lt"/>
              <a:buAutoNum type="arabicPeriod"/>
            </a:pPr>
            <a:r>
              <a:rPr lang="en-IN"/>
              <a:t>10010101 </a:t>
            </a:r>
            <a:r>
              <a:rPr lang="en-IN">
                <a:sym typeface="Symbol"/>
              </a:rPr>
              <a:t> 1100111</a:t>
            </a:r>
          </a:p>
          <a:p>
            <a:pPr marL="514350" indent="-514350">
              <a:buFont typeface="+mj-lt"/>
              <a:buAutoNum type="arabicPeriod"/>
            </a:pPr>
            <a:r>
              <a:rPr lang="en-IN">
                <a:sym typeface="Symbol"/>
              </a:rPr>
              <a:t>11101001  1101110</a:t>
            </a:r>
          </a:p>
          <a:p>
            <a:pPr marL="514350" indent="-514350">
              <a:buFont typeface="+mj-lt"/>
              <a:buAutoNum type="arabicPeriod"/>
            </a:pPr>
            <a:r>
              <a:rPr lang="en-IN">
                <a:sym typeface="Symbol"/>
              </a:rPr>
              <a:t>11010011  1101110</a:t>
            </a:r>
          </a:p>
          <a:p>
            <a:pPr marL="514350" indent="-514350">
              <a:buFont typeface="+mj-lt"/>
              <a:buAutoNum type="arabicPeriod"/>
            </a:pPr>
            <a:r>
              <a:rPr lang="en-IN">
                <a:sym typeface="Symbol"/>
              </a:rPr>
              <a:t>11101101  1101100</a:t>
            </a:r>
            <a:endParaRPr 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632FF-BE1B-4929-9A3A-69E52CB67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IEEE754 STANDARD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0EAEBC-51F5-48C3-8639-EE43D7DC7315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IN"/>
              <a:t>Computers have various architectures designed by different vendors like Intel, AMD, ARM, etc.</a:t>
            </a:r>
          </a:p>
          <a:p>
            <a:r>
              <a:rPr lang="en-IN"/>
              <a:t>How do computers interpret various number formats?</a:t>
            </a:r>
          </a:p>
          <a:p>
            <a:r>
              <a:rPr lang="en-IN"/>
              <a:t>If there are various representations for these different architectures, then it will create chaos and ambiguity.</a:t>
            </a:r>
          </a:p>
          <a:p>
            <a:r>
              <a:rPr lang="en-IN"/>
              <a:t>So there should be a common agreement between all the processor vendors for handling the data. </a:t>
            </a:r>
          </a:p>
          <a:p>
            <a:r>
              <a:rPr lang="en-IN"/>
              <a:t>This common standard is the IEEE754 standard.</a:t>
            </a:r>
          </a:p>
          <a:p>
            <a:pPr marL="0" indent="0">
              <a:buNone/>
            </a:pPr>
            <a:endParaRPr lang="en-IN"/>
          </a:p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01484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2C36AE-73D7-46E4-80C6-339FEC213A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7224" y="-142900"/>
            <a:ext cx="6447501" cy="1320800"/>
          </a:xfrm>
        </p:spPr>
        <p:txBody>
          <a:bodyPr/>
          <a:lstStyle/>
          <a:p>
            <a:r>
              <a:rPr lang="en-US"/>
              <a:t>Data type representation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BDA874-A171-4A86-B165-0965A869C93A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285720" y="2071678"/>
            <a:ext cx="8503920" cy="4572000"/>
          </a:xfrm>
        </p:spPr>
        <p:txBody>
          <a:bodyPr>
            <a:normAutofit/>
          </a:bodyPr>
          <a:lstStyle/>
          <a:p>
            <a:r>
              <a:rPr lang="en-US"/>
              <a:t>Two types of Representation</a:t>
            </a:r>
          </a:p>
          <a:p>
            <a:pPr lvl="1" algn="just"/>
            <a:r>
              <a:rPr lang="en-US" sz="2800" b="1" u="sng">
                <a:solidFill>
                  <a:srgbClr val="0070C0"/>
                </a:solidFill>
              </a:rPr>
              <a:t>Fixed Point </a:t>
            </a:r>
            <a:r>
              <a:rPr lang="en-US" sz="2800" b="1">
                <a:solidFill>
                  <a:srgbClr val="0070C0"/>
                </a:solidFill>
              </a:rPr>
              <a:t>- </a:t>
            </a:r>
            <a:r>
              <a:rPr lang="en-US" sz="2800" b="1" i="0"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A fixed-point number means that there are a fixed number of digits after the decimal point</a:t>
            </a:r>
            <a:endParaRPr lang="en-US" sz="2800" b="1">
              <a:solidFill>
                <a:srgbClr val="0070C0"/>
              </a:solidFill>
            </a:endParaRPr>
          </a:p>
          <a:p>
            <a:pPr lvl="1" algn="just"/>
            <a:r>
              <a:rPr lang="en-US" sz="2800" b="1" u="sng">
                <a:solidFill>
                  <a:srgbClr val="0070C0"/>
                </a:solidFill>
              </a:rPr>
              <a:t>Floating Point</a:t>
            </a:r>
            <a:r>
              <a:rPr lang="en-US" sz="2800" b="1">
                <a:solidFill>
                  <a:srgbClr val="0070C0"/>
                </a:solidFill>
              </a:rPr>
              <a:t>- </a:t>
            </a:r>
            <a:r>
              <a:rPr lang="en-US" sz="2800" b="1" i="0">
                <a:solidFill>
                  <a:srgbClr val="0070C0"/>
                </a:solidFill>
                <a:effectLst/>
                <a:latin typeface="Open Sans" panose="020B0606030504020204" pitchFamily="34" charset="0"/>
              </a:rPr>
              <a:t>A floating point number does not reserve a specific number of bits for the integer part or the fractional part.</a:t>
            </a:r>
            <a:endParaRPr lang="en-US" sz="2800" b="1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81403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827FEB8-40D0-4B58-8A42-FC9BB53F64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001" y="619225"/>
            <a:ext cx="6447501" cy="1320800"/>
          </a:xfrm>
        </p:spPr>
        <p:txBody>
          <a:bodyPr>
            <a:normAutofit/>
          </a:bodyPr>
          <a:lstStyle/>
          <a:p>
            <a:r>
              <a:rPr lang="en-US"/>
              <a:t>Fixed Point Number</a:t>
            </a:r>
            <a:br>
              <a:rPr lang="en-US"/>
            </a:b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F99D50-B6FD-4E1E-B0B4-0DF38C818CEA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i="0">
                <a:solidFill>
                  <a:srgbClr val="0070C0"/>
                </a:solidFill>
                <a:effectLst/>
              </a:rPr>
              <a:t>A fixed point number has a specific number of bits (or digits) reserved for the integer part and a specific number of bits reserved for the fractional part.</a:t>
            </a:r>
          </a:p>
        </p:txBody>
      </p:sp>
    </p:spTree>
    <p:extLst>
      <p:ext uri="{BB962C8B-B14F-4D97-AF65-F5344CB8AC3E}">
        <p14:creationId xmlns:p14="http://schemas.microsoft.com/office/powerpoint/2010/main" val="7964955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310779B-7BF3-335D-96E6-2255EEF0DBE7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 cstate="print"/>
          <a:stretch>
            <a:fillRect/>
          </a:stretch>
        </p:blipFill>
        <p:spPr>
          <a:xfrm>
            <a:off x="450976" y="308610"/>
            <a:ext cx="8205536" cy="5790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80073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Examples of Fixed Point representations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IN"/>
              <a:t>Compute 0.75 + (-0.625) using Fixed point numbers</a:t>
            </a:r>
          </a:p>
          <a:p>
            <a:r>
              <a:rPr lang="en-IN" u="sng">
                <a:solidFill>
                  <a:srgbClr val="FF0000"/>
                </a:solidFill>
              </a:rPr>
              <a:t>Step 1 </a:t>
            </a:r>
            <a:r>
              <a:rPr lang="en-IN"/>
              <a:t>Rep. 0.75 in Binary (4 bits for Integer and 4 bits for fraction)</a:t>
            </a:r>
          </a:p>
          <a:p>
            <a:pPr lvl="1"/>
            <a:r>
              <a:rPr lang="en-IN"/>
              <a:t>0.75 ---- 0000.1100</a:t>
            </a:r>
          </a:p>
          <a:p>
            <a:r>
              <a:rPr lang="en-IN"/>
              <a:t>Step 2 -Rep 0.625 in binary</a:t>
            </a:r>
          </a:p>
          <a:p>
            <a:pPr lvl="1"/>
            <a:r>
              <a:rPr lang="en-IN"/>
              <a:t>0.625 ---0000.1010</a:t>
            </a:r>
          </a:p>
          <a:p>
            <a:pPr lvl="1"/>
            <a:r>
              <a:rPr lang="en-IN"/>
              <a:t>Since it is (-0.625) we have to find the </a:t>
            </a:r>
          </a:p>
          <a:p>
            <a:pPr lvl="1">
              <a:buNone/>
            </a:pPr>
            <a:r>
              <a:rPr lang="en-IN"/>
              <a:t>2’s complement </a:t>
            </a:r>
          </a:p>
          <a:p>
            <a:r>
              <a:rPr lang="en-IN"/>
              <a:t>Step 3 – Since the second no is a negative number, find the 2’s complement of it</a:t>
            </a:r>
          </a:p>
          <a:p>
            <a:pPr lvl="1"/>
            <a:r>
              <a:rPr lang="en-IN"/>
              <a:t>(-0.625) --- 1111.0110</a:t>
            </a:r>
          </a:p>
          <a:p>
            <a:r>
              <a:rPr lang="en-IN"/>
              <a:t>Step 4 – Now Add both the numbers</a:t>
            </a:r>
          </a:p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6500826" y="2428868"/>
            <a:ext cx="23574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>
                <a:solidFill>
                  <a:srgbClr val="0070C0"/>
                </a:solidFill>
              </a:rPr>
              <a:t>0.75 x 2 = 1.5  - - 1  </a:t>
            </a:r>
          </a:p>
          <a:p>
            <a:r>
              <a:rPr lang="en-IN" b="1">
                <a:solidFill>
                  <a:srgbClr val="0070C0"/>
                </a:solidFill>
              </a:rPr>
              <a:t>0.5 x 2 = 1.0    - - 1</a:t>
            </a:r>
          </a:p>
          <a:p>
            <a:r>
              <a:rPr lang="en-IN" b="1">
                <a:solidFill>
                  <a:srgbClr val="0070C0"/>
                </a:solidFill>
              </a:rPr>
              <a:t>0.0 x 2 = 0       - - 0</a:t>
            </a:r>
          </a:p>
          <a:p>
            <a:endParaRPr lang="en-US" b="1">
              <a:solidFill>
                <a:srgbClr val="0070C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215074" y="3357562"/>
            <a:ext cx="271464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>
                <a:solidFill>
                  <a:srgbClr val="7030A0"/>
                </a:solidFill>
              </a:rPr>
              <a:t>0.625 x 2 = 1.250  - 1  </a:t>
            </a:r>
          </a:p>
          <a:p>
            <a:r>
              <a:rPr lang="en-IN" b="1">
                <a:solidFill>
                  <a:srgbClr val="7030A0"/>
                </a:solidFill>
              </a:rPr>
              <a:t>0.250 x 2 = 0.500 - 0</a:t>
            </a:r>
          </a:p>
          <a:p>
            <a:r>
              <a:rPr lang="en-IN" b="1">
                <a:solidFill>
                  <a:srgbClr val="7030A0"/>
                </a:solidFill>
              </a:rPr>
              <a:t> 0.500 x 2 =1.000 - 1       0.000 x 2 =0.000 -0</a:t>
            </a:r>
          </a:p>
          <a:p>
            <a:endParaRPr lang="en-US" b="1">
              <a:solidFill>
                <a:srgbClr val="7030A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357950" y="5214950"/>
            <a:ext cx="23574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/>
              <a:t>0000.1100 +</a:t>
            </a:r>
          </a:p>
          <a:p>
            <a:pPr marL="342900" indent="-342900">
              <a:buAutoNum type="arabicPeriod" startAt="1111"/>
            </a:pPr>
            <a:r>
              <a:rPr lang="en-IN"/>
              <a:t>0110</a:t>
            </a:r>
          </a:p>
          <a:p>
            <a:pPr marL="342900" indent="-342900"/>
            <a:r>
              <a:rPr lang="en-IN"/>
              <a:t>1)0000.0010</a:t>
            </a:r>
            <a:endParaRPr lang="en-US"/>
          </a:p>
        </p:txBody>
      </p:sp>
      <p:sp>
        <p:nvSpPr>
          <p:cNvPr id="7" name="Right Arrow 6"/>
          <p:cNvSpPr/>
          <p:nvPr/>
        </p:nvSpPr>
        <p:spPr>
          <a:xfrm>
            <a:off x="4071934" y="2714620"/>
            <a:ext cx="1857388" cy="21431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/>
          <p:cNvSpPr/>
          <p:nvPr/>
        </p:nvSpPr>
        <p:spPr>
          <a:xfrm>
            <a:off x="4000496" y="3429000"/>
            <a:ext cx="1857388" cy="21431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33FA8-7162-7C41-D142-2AC9A3E604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16C4BE-A480-2E94-D110-E907CAA92326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IN"/>
              <a:t>0.5+0.250</a:t>
            </a:r>
          </a:p>
          <a:p>
            <a:r>
              <a:rPr lang="en-IN"/>
              <a:t>−0.75+0.375</a:t>
            </a:r>
          </a:p>
          <a:p>
            <a:r>
              <a:rPr lang="en-IN"/>
              <a:t>1.125+−0.625</a:t>
            </a:r>
          </a:p>
          <a:p>
            <a:r>
              <a:rPr lang="en-IN"/>
              <a:t>−2.5+1.75</a:t>
            </a:r>
          </a:p>
          <a:p>
            <a:r>
              <a:rPr lang="en-IN"/>
              <a:t>3.0−1.5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52126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9940CA-91F6-13EB-D201-816B6A40D8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6E6D2-13C0-C099-921A-118B273208A9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9110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362" name="Rectangle 2">
            <a:extLst>
              <a:ext uri="{FF2B5EF4-FFF2-40B4-BE49-F238E27FC236}">
                <a16:creationId xmlns:a16="http://schemas.microsoft.com/office/drawing/2014/main" id="{7DF2BB9E-44AC-4288-92F9-6C9BB90D628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Binary Addition</a:t>
            </a:r>
          </a:p>
        </p:txBody>
      </p:sp>
      <p:sp>
        <p:nvSpPr>
          <p:cNvPr id="19460" name="Slide Number Placeholder 3">
            <a:extLst>
              <a:ext uri="{FF2B5EF4-FFF2-40B4-BE49-F238E27FC236}">
                <a16:creationId xmlns:a16="http://schemas.microsoft.com/office/drawing/2014/main" id="{558D350F-7F15-4A2C-B3B3-FE388D23E51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9pPr>
          </a:lstStyle>
          <a:p>
            <a:fld id="{94B982FF-486B-488F-B768-E9420256B3B7}" type="slidenum">
              <a:rPr lang="en-US" altLang="en-US">
                <a:solidFill>
                  <a:srgbClr val="B5A788"/>
                </a:solidFill>
              </a:rPr>
              <a:pPr/>
              <a:t>3</a:t>
            </a:fld>
            <a:endParaRPr lang="en-US" altLang="en-US">
              <a:solidFill>
                <a:srgbClr val="B5A788"/>
              </a:solidFill>
            </a:endParaRPr>
          </a:p>
        </p:txBody>
      </p:sp>
      <p:sp>
        <p:nvSpPr>
          <p:cNvPr id="19459" name="Rectangle 3">
            <a:extLst>
              <a:ext uri="{FF2B5EF4-FFF2-40B4-BE49-F238E27FC236}">
                <a16:creationId xmlns:a16="http://schemas.microsoft.com/office/drawing/2014/main" id="{BB50B645-9A7D-417E-92DE-1B55C1298348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en-US">
                <a:ea typeface="HY엽서L"/>
              </a:rPr>
              <a:t>Rules:-</a:t>
            </a:r>
          </a:p>
          <a:p>
            <a:pPr lvl="1">
              <a:buFontTx/>
              <a:buNone/>
            </a:pPr>
            <a:r>
              <a:rPr lang="en-US" altLang="en-US" sz="2800">
                <a:ea typeface="HY엽서L"/>
              </a:rPr>
              <a:t>0 + 0 = Sum of 0 with a carry of 0</a:t>
            </a:r>
          </a:p>
          <a:p>
            <a:pPr lvl="1">
              <a:buFontTx/>
              <a:buNone/>
            </a:pPr>
            <a:r>
              <a:rPr lang="en-US" altLang="en-US" sz="2800">
                <a:ea typeface="HY엽서L"/>
              </a:rPr>
              <a:t>0 +1  = Sum of 1 with a carry of 0</a:t>
            </a:r>
          </a:p>
          <a:p>
            <a:pPr lvl="1">
              <a:buFontTx/>
              <a:buNone/>
            </a:pPr>
            <a:r>
              <a:rPr lang="en-US" altLang="en-US" sz="2800">
                <a:ea typeface="HY엽서L"/>
              </a:rPr>
              <a:t>1 + 0 = Sum of 1 with a carry of 0</a:t>
            </a:r>
          </a:p>
          <a:p>
            <a:pPr lvl="1">
              <a:buFontTx/>
              <a:buNone/>
            </a:pPr>
            <a:r>
              <a:rPr lang="en-US" altLang="en-US" sz="2800">
                <a:ea typeface="HY엽서L"/>
              </a:rPr>
              <a:t>1 + 1 = Sum of 0 with a carry of 1</a:t>
            </a:r>
          </a:p>
          <a:p>
            <a:pPr lvl="1"/>
            <a:endParaRPr lang="en-US" altLang="en-US" sz="2800">
              <a:ea typeface="HY엽서L"/>
            </a:endParaRPr>
          </a:p>
          <a:p>
            <a:pPr lvl="1"/>
            <a:endParaRPr lang="en-US" altLang="en-US" sz="2800">
              <a:ea typeface="HY엽서L"/>
            </a:endParaRPr>
          </a:p>
          <a:p>
            <a:pPr lvl="1"/>
            <a:endParaRPr lang="en-US" altLang="en-US" sz="2800">
              <a:ea typeface="HY엽서L"/>
            </a:endParaRPr>
          </a:p>
          <a:p>
            <a:pPr lvl="1"/>
            <a:endParaRPr lang="en-US" altLang="en-US">
              <a:ea typeface="HY엽서L"/>
            </a:endParaRPr>
          </a:p>
        </p:txBody>
      </p:sp>
    </p:spTree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32 bit representation of Fixed point numbers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01752" y="1527048"/>
            <a:ext cx="8503920" cy="4782272"/>
          </a:xfrm>
        </p:spPr>
        <p:txBody>
          <a:bodyPr>
            <a:normAutofit fontScale="77500" lnSpcReduction="20000"/>
          </a:bodyPr>
          <a:lstStyle/>
          <a:p>
            <a:r>
              <a:rPr lang="en-IN" sz="3100" b="1"/>
              <a:t>Assume the number using 32 bit format which reserves 1 bit for the sign, 15 bits for integer part and 16 bits for fraction part. The number is (-43.625)</a:t>
            </a:r>
          </a:p>
          <a:p>
            <a:endParaRPr lang="en-IN" b="1"/>
          </a:p>
          <a:p>
            <a:endParaRPr lang="en-IN" b="1"/>
          </a:p>
          <a:p>
            <a:endParaRPr lang="en-IN" b="1"/>
          </a:p>
          <a:p>
            <a:endParaRPr lang="en-IN" b="1"/>
          </a:p>
          <a:p>
            <a:r>
              <a:rPr lang="en-IN" b="1"/>
              <a:t>43 = 101011</a:t>
            </a:r>
          </a:p>
          <a:p>
            <a:r>
              <a:rPr lang="en-IN" b="1"/>
              <a:t>.625 =1010</a:t>
            </a:r>
          </a:p>
          <a:p>
            <a:r>
              <a:rPr lang="en-IN" b="1"/>
              <a:t>Since the given no is a negative </a:t>
            </a:r>
            <a:r>
              <a:rPr lang="en-IN" b="1" err="1"/>
              <a:t>no.the</a:t>
            </a:r>
            <a:r>
              <a:rPr lang="en-IN" b="1"/>
              <a:t> sign bit is 1.</a:t>
            </a:r>
          </a:p>
          <a:p>
            <a:r>
              <a:rPr lang="en-IN" b="1"/>
              <a:t>43.625 –   000 0000  0010 1011.  1010  0000 0000 0000</a:t>
            </a:r>
          </a:p>
          <a:p>
            <a:pPr marL="0" indent="0">
              <a:buNone/>
            </a:pPr>
            <a:br>
              <a:rPr lang="en-IN" b="1"/>
            </a:br>
            <a:endParaRPr lang="en-IN" b="1"/>
          </a:p>
          <a:p>
            <a:endParaRPr lang="en-US" b="1"/>
          </a:p>
        </p:txBody>
      </p:sp>
      <p:sp>
        <p:nvSpPr>
          <p:cNvPr id="4" name="Rectangle 3"/>
          <p:cNvSpPr/>
          <p:nvPr/>
        </p:nvSpPr>
        <p:spPr>
          <a:xfrm>
            <a:off x="338328" y="3144042"/>
            <a:ext cx="8215370" cy="428628"/>
          </a:xfrm>
          <a:prstGeom prst="rect">
            <a:avLst/>
          </a:prstGeom>
          <a:solidFill>
            <a:schemeClr val="tx2"/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>
                <a:solidFill>
                  <a:schemeClr val="tx1"/>
                </a:solidFill>
              </a:rPr>
              <a:t>	000 0000  0010 1011 </a:t>
            </a:r>
            <a:r>
              <a:rPr lang="en-US"/>
              <a:t>			</a:t>
            </a:r>
            <a:r>
              <a:rPr lang="en-US">
                <a:solidFill>
                  <a:schemeClr val="tx1"/>
                </a:solidFill>
              </a:rPr>
              <a:t>1010</a:t>
            </a:r>
            <a:r>
              <a:rPr lang="en-US"/>
              <a:t> </a:t>
            </a:r>
            <a:r>
              <a:rPr lang="en-US">
                <a:solidFill>
                  <a:schemeClr val="tx1"/>
                </a:solidFill>
              </a:rPr>
              <a:t>0000</a:t>
            </a:r>
            <a:r>
              <a:rPr lang="en-US"/>
              <a:t> </a:t>
            </a:r>
            <a:r>
              <a:rPr lang="en-US">
                <a:solidFill>
                  <a:schemeClr val="tx1"/>
                </a:solidFill>
              </a:rPr>
              <a:t>0000 0000</a:t>
            </a:r>
          </a:p>
        </p:txBody>
      </p:sp>
      <p:cxnSp>
        <p:nvCxnSpPr>
          <p:cNvPr id="6" name="Straight Connector 5"/>
          <p:cNvCxnSpPr/>
          <p:nvPr/>
        </p:nvCxnSpPr>
        <p:spPr>
          <a:xfrm rot="5400000">
            <a:off x="821505" y="3393281"/>
            <a:ext cx="357190" cy="15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71472" y="3163250"/>
            <a:ext cx="428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/>
              <a:t>1          </a:t>
            </a:r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 rot="5400000">
            <a:off x="4214810" y="3378896"/>
            <a:ext cx="428628" cy="15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14282" y="2714620"/>
            <a:ext cx="15001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/>
              <a:t>Sign(1 bit)</a:t>
            </a:r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2357422" y="2714620"/>
            <a:ext cx="25717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/>
              <a:t>Integer (15 bits)</a:t>
            </a:r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572132" y="2714620"/>
            <a:ext cx="25717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/>
              <a:t>Fraction (16 bits)</a:t>
            </a:r>
            <a:endParaRPr 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21A36-06B8-C5D5-E597-3A938B34C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752" y="217170"/>
            <a:ext cx="8534400" cy="1062990"/>
          </a:xfrm>
        </p:spPr>
        <p:txBody>
          <a:bodyPr>
            <a:normAutofit fontScale="90000"/>
          </a:bodyPr>
          <a:lstStyle/>
          <a:p>
            <a:br>
              <a:rPr lang="en-IN" b="1"/>
            </a:br>
            <a:br>
              <a:rPr lang="en-IN" b="1"/>
            </a:br>
            <a:br>
              <a:rPr lang="en-IN" b="1"/>
            </a:br>
            <a:br>
              <a:rPr lang="en-IN" b="1"/>
            </a:br>
            <a:r>
              <a:rPr lang="en-IN" b="1"/>
              <a:t>Fixed-Point (Practice Questions)</a:t>
            </a:r>
            <a:br>
              <a:rPr lang="en-IN" b="1"/>
            </a:b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5682AA-3A3C-C144-5CF6-76B76D7CE00A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IN" b="1"/>
              <a:t>Decimal → Fixed-Point Representation</a:t>
            </a:r>
          </a:p>
          <a:p>
            <a:r>
              <a:rPr lang="en-IN"/>
              <a:t>Represent </a:t>
            </a:r>
            <a:r>
              <a:rPr lang="en-IN" b="1"/>
              <a:t>25.75</a:t>
            </a:r>
            <a:r>
              <a:rPr lang="en-IN"/>
              <a:t> </a:t>
            </a:r>
          </a:p>
          <a:p>
            <a:r>
              <a:rPr lang="en-IN"/>
              <a:t>Represent +</a:t>
            </a:r>
            <a:r>
              <a:rPr lang="en-IN" b="1"/>
              <a:t>25.75</a:t>
            </a:r>
            <a:r>
              <a:rPr lang="en-IN"/>
              <a:t> </a:t>
            </a:r>
          </a:p>
          <a:p>
            <a:r>
              <a:rPr lang="en-IN"/>
              <a:t>Represent </a:t>
            </a:r>
            <a:r>
              <a:rPr lang="en-IN" b="1"/>
              <a:t>–12.5</a:t>
            </a:r>
            <a:r>
              <a:rPr lang="en-IN"/>
              <a:t> </a:t>
            </a:r>
          </a:p>
          <a:p>
            <a:r>
              <a:rPr lang="en-IN"/>
              <a:t>Represent </a:t>
            </a:r>
            <a:r>
              <a:rPr lang="en-IN" b="1"/>
              <a:t>+0.125</a:t>
            </a:r>
            <a:r>
              <a:rPr lang="en-IN"/>
              <a:t> </a:t>
            </a:r>
          </a:p>
          <a:p>
            <a:r>
              <a:rPr lang="en-IN"/>
              <a:t>Represent </a:t>
            </a:r>
            <a:r>
              <a:rPr lang="en-IN" b="1"/>
              <a:t>+145.3125</a:t>
            </a:r>
            <a:r>
              <a:rPr lang="en-IN"/>
              <a:t> 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0923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A0B91-2BC8-4240-AC8A-E7322FB76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6F9DEDB-07FA-468A-B73B-5745D73BC71F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 cstate="print"/>
          <a:stretch>
            <a:fillRect/>
          </a:stretch>
        </p:blipFill>
        <p:spPr>
          <a:xfrm>
            <a:off x="489744" y="1527175"/>
            <a:ext cx="8128000" cy="4572000"/>
          </a:xfrm>
        </p:spPr>
      </p:pic>
    </p:spTree>
    <p:extLst>
      <p:ext uri="{BB962C8B-B14F-4D97-AF65-F5344CB8AC3E}">
        <p14:creationId xmlns:p14="http://schemas.microsoft.com/office/powerpoint/2010/main" val="306500120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A530F-B79E-4DD5-86ED-86162EAB0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4A6FC66-FAF3-4CF1-A25D-4322BD23572E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 cstate="print"/>
          <a:stretch>
            <a:fillRect/>
          </a:stretch>
        </p:blipFill>
        <p:spPr>
          <a:xfrm>
            <a:off x="683568" y="-171400"/>
            <a:ext cx="7496262" cy="5888455"/>
          </a:xfrm>
        </p:spPr>
      </p:pic>
    </p:spTree>
    <p:extLst>
      <p:ext uri="{BB962C8B-B14F-4D97-AF65-F5344CB8AC3E}">
        <p14:creationId xmlns:p14="http://schemas.microsoft.com/office/powerpoint/2010/main" val="213915833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6F482-74B1-4A7C-AC76-E140FC302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79A0F82-57B0-4986-BDB2-D5F714A7355F}"/>
              </a:ext>
            </a:extLst>
          </p:cNvPr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3317481745"/>
              </p:ext>
            </p:extLst>
          </p:nvPr>
        </p:nvGraphicFramePr>
        <p:xfrm>
          <a:off x="508397" y="2160588"/>
          <a:ext cx="644723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11809">
                  <a:extLst>
                    <a:ext uri="{9D8B030D-6E8A-4147-A177-3AD203B41FA5}">
                      <a16:colId xmlns:a16="http://schemas.microsoft.com/office/drawing/2014/main" val="707704649"/>
                    </a:ext>
                  </a:extLst>
                </a:gridCol>
                <a:gridCol w="1611809">
                  <a:extLst>
                    <a:ext uri="{9D8B030D-6E8A-4147-A177-3AD203B41FA5}">
                      <a16:colId xmlns:a16="http://schemas.microsoft.com/office/drawing/2014/main" val="788478490"/>
                    </a:ext>
                  </a:extLst>
                </a:gridCol>
                <a:gridCol w="1611809">
                  <a:extLst>
                    <a:ext uri="{9D8B030D-6E8A-4147-A177-3AD203B41FA5}">
                      <a16:colId xmlns:a16="http://schemas.microsoft.com/office/drawing/2014/main" val="1650468494"/>
                    </a:ext>
                  </a:extLst>
                </a:gridCol>
                <a:gridCol w="1611809">
                  <a:extLst>
                    <a:ext uri="{9D8B030D-6E8A-4147-A177-3AD203B41FA5}">
                      <a16:colId xmlns:a16="http://schemas.microsoft.com/office/drawing/2014/main" val="7611081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NUMBER</a:t>
                      </a:r>
                      <a:endParaRPr lang="en-IN"/>
                    </a:p>
                  </a:txBody>
                  <a:tcPr marL="62080" marR="62080"/>
                </a:tc>
                <a:tc>
                  <a:txBody>
                    <a:bodyPr/>
                    <a:lstStyle/>
                    <a:p>
                      <a:r>
                        <a:rPr lang="en-US"/>
                        <a:t>MANTISSA</a:t>
                      </a:r>
                      <a:endParaRPr lang="en-IN"/>
                    </a:p>
                  </a:txBody>
                  <a:tcPr marL="62080" marR="62080"/>
                </a:tc>
                <a:tc>
                  <a:txBody>
                    <a:bodyPr/>
                    <a:lstStyle/>
                    <a:p>
                      <a:r>
                        <a:rPr lang="en-US"/>
                        <a:t>BASE </a:t>
                      </a:r>
                      <a:endParaRPr lang="en-IN"/>
                    </a:p>
                  </a:txBody>
                  <a:tcPr marL="62080" marR="62080"/>
                </a:tc>
                <a:tc>
                  <a:txBody>
                    <a:bodyPr/>
                    <a:lstStyle/>
                    <a:p>
                      <a:r>
                        <a:rPr lang="en-US"/>
                        <a:t>EXPONENT</a:t>
                      </a:r>
                      <a:endParaRPr lang="en-IN"/>
                    </a:p>
                  </a:txBody>
                  <a:tcPr marL="62080" marR="62080"/>
                </a:tc>
                <a:extLst>
                  <a:ext uri="{0D108BD9-81ED-4DB2-BD59-A6C34878D82A}">
                    <a16:rowId xmlns:a16="http://schemas.microsoft.com/office/drawing/2014/main" val="8872795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9 X 10</a:t>
                      </a:r>
                      <a:r>
                        <a:rPr lang="en-US" baseline="30000"/>
                        <a:t>8</a:t>
                      </a:r>
                      <a:endParaRPr lang="en-IN" baseline="30000"/>
                    </a:p>
                  </a:txBody>
                  <a:tcPr marL="62080" marR="62080"/>
                </a:tc>
                <a:tc>
                  <a:txBody>
                    <a:bodyPr/>
                    <a:lstStyle/>
                    <a:p>
                      <a:r>
                        <a:rPr lang="en-US"/>
                        <a:t>9</a:t>
                      </a:r>
                      <a:endParaRPr lang="en-IN"/>
                    </a:p>
                  </a:txBody>
                  <a:tcPr marL="62080" marR="62080"/>
                </a:tc>
                <a:tc>
                  <a:txBody>
                    <a:bodyPr/>
                    <a:lstStyle/>
                    <a:p>
                      <a:r>
                        <a:rPr lang="en-US"/>
                        <a:t>10</a:t>
                      </a:r>
                      <a:endParaRPr lang="en-IN"/>
                    </a:p>
                  </a:txBody>
                  <a:tcPr marL="62080" marR="62080"/>
                </a:tc>
                <a:tc>
                  <a:txBody>
                    <a:bodyPr/>
                    <a:lstStyle/>
                    <a:p>
                      <a:r>
                        <a:rPr lang="en-US"/>
                        <a:t>8</a:t>
                      </a:r>
                      <a:endParaRPr lang="en-IN"/>
                    </a:p>
                  </a:txBody>
                  <a:tcPr marL="62080" marR="62080"/>
                </a:tc>
                <a:extLst>
                  <a:ext uri="{0D108BD9-81ED-4DB2-BD59-A6C34878D82A}">
                    <a16:rowId xmlns:a16="http://schemas.microsoft.com/office/drawing/2014/main" val="21639292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110 X 2</a:t>
                      </a:r>
                      <a:r>
                        <a:rPr lang="en-US" sz="1800" kern="1200" baseline="300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  <a:endParaRPr lang="en-IN" sz="1800" kern="1200" baseline="300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2080" marR="62080"/>
                </a:tc>
                <a:tc>
                  <a:txBody>
                    <a:bodyPr/>
                    <a:lstStyle/>
                    <a:p>
                      <a:r>
                        <a:rPr lang="en-US"/>
                        <a:t>110</a:t>
                      </a:r>
                      <a:endParaRPr lang="en-IN"/>
                    </a:p>
                  </a:txBody>
                  <a:tcPr marL="62080" marR="62080"/>
                </a:tc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  <a:endParaRPr lang="en-IN"/>
                    </a:p>
                  </a:txBody>
                  <a:tcPr marL="62080" marR="62080"/>
                </a:tc>
                <a:tc>
                  <a:txBody>
                    <a:bodyPr/>
                    <a:lstStyle/>
                    <a:p>
                      <a:r>
                        <a:rPr lang="en-US"/>
                        <a:t>7</a:t>
                      </a:r>
                      <a:endParaRPr lang="en-IN"/>
                    </a:p>
                  </a:txBody>
                  <a:tcPr marL="62080" marR="62080"/>
                </a:tc>
                <a:extLst>
                  <a:ext uri="{0D108BD9-81ED-4DB2-BD59-A6C34878D82A}">
                    <a16:rowId xmlns:a16="http://schemas.microsoft.com/office/drawing/2014/main" val="16287793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4364.784</a:t>
                      </a:r>
                      <a:endParaRPr lang="en-IN"/>
                    </a:p>
                  </a:txBody>
                  <a:tcPr marL="62080" marR="62080"/>
                </a:tc>
                <a:tc>
                  <a:txBody>
                    <a:bodyPr/>
                    <a:lstStyle/>
                    <a:p>
                      <a:r>
                        <a:rPr lang="en-US"/>
                        <a:t>4364784</a:t>
                      </a:r>
                      <a:endParaRPr lang="en-IN"/>
                    </a:p>
                  </a:txBody>
                  <a:tcPr marL="62080" marR="62080"/>
                </a:tc>
                <a:tc>
                  <a:txBody>
                    <a:bodyPr/>
                    <a:lstStyle/>
                    <a:p>
                      <a:r>
                        <a:rPr lang="en-US"/>
                        <a:t>10</a:t>
                      </a:r>
                      <a:endParaRPr lang="en-IN"/>
                    </a:p>
                  </a:txBody>
                  <a:tcPr marL="62080" marR="62080"/>
                </a:tc>
                <a:tc>
                  <a:txBody>
                    <a:bodyPr/>
                    <a:lstStyle/>
                    <a:p>
                      <a:r>
                        <a:rPr lang="en-US"/>
                        <a:t>-3</a:t>
                      </a:r>
                      <a:endParaRPr lang="en-IN"/>
                    </a:p>
                  </a:txBody>
                  <a:tcPr marL="62080" marR="62080"/>
                </a:tc>
                <a:extLst>
                  <a:ext uri="{0D108BD9-81ED-4DB2-BD59-A6C34878D82A}">
                    <a16:rowId xmlns:a16="http://schemas.microsoft.com/office/drawing/2014/main" val="7998825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110.101010</a:t>
                      </a:r>
                      <a:endParaRPr lang="en-IN"/>
                    </a:p>
                  </a:txBody>
                  <a:tcPr marL="62080" marR="6208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/>
                        <a:t>110101010</a:t>
                      </a:r>
                      <a:endParaRPr lang="en-IN"/>
                    </a:p>
                  </a:txBody>
                  <a:tcPr marL="62080" marR="62080"/>
                </a:tc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  <a:endParaRPr lang="en-IN"/>
                    </a:p>
                  </a:txBody>
                  <a:tcPr marL="62080" marR="62080"/>
                </a:tc>
                <a:tc>
                  <a:txBody>
                    <a:bodyPr/>
                    <a:lstStyle/>
                    <a:p>
                      <a:r>
                        <a:rPr lang="en-US"/>
                        <a:t>-6</a:t>
                      </a:r>
                      <a:endParaRPr lang="en-IN"/>
                    </a:p>
                  </a:txBody>
                  <a:tcPr marL="62080" marR="62080"/>
                </a:tc>
                <a:extLst>
                  <a:ext uri="{0D108BD9-81ED-4DB2-BD59-A6C34878D82A}">
                    <a16:rowId xmlns:a16="http://schemas.microsoft.com/office/drawing/2014/main" val="24271871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2124943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3D4E2-E43C-4EE5-98F1-2120DCA10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IEEE 754 floating point representation 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C4B3A3-D864-4AC4-9FD6-6AB1C6727B04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b="0" i="0">
                <a:solidFill>
                  <a:srgbClr val="273239"/>
                </a:solidFill>
                <a:effectLst/>
                <a:latin typeface="urw-din"/>
              </a:rPr>
              <a:t>IEEE Standard 754 floating point is the most common representation today for real numbers on computers, including Intel-based PC’s, Macs, and most Unix platforms.</a:t>
            </a:r>
          </a:p>
          <a:p>
            <a:r>
              <a:rPr lang="en-US" b="0">
                <a:solidFill>
                  <a:srgbClr val="273239"/>
                </a:solidFill>
                <a:latin typeface="urw-din"/>
              </a:rPr>
              <a:t>Two types </a:t>
            </a:r>
          </a:p>
          <a:p>
            <a:pPr lvl="1"/>
            <a:r>
              <a:rPr lang="en-US" sz="2800" b="1">
                <a:solidFill>
                  <a:srgbClr val="0070C0"/>
                </a:solidFill>
                <a:latin typeface="urw-din"/>
              </a:rPr>
              <a:t>Single precision</a:t>
            </a:r>
          </a:p>
          <a:p>
            <a:pPr lvl="1"/>
            <a:r>
              <a:rPr lang="en-US" sz="2800" b="1">
                <a:solidFill>
                  <a:srgbClr val="0070C0"/>
                </a:solidFill>
                <a:latin typeface="urw-din"/>
              </a:rPr>
              <a:t>Double precision</a:t>
            </a:r>
            <a:endParaRPr lang="en-IN" sz="2800" b="1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07065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C0B75-5765-4A1D-86DF-545A8554F7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39D582E-D40A-444B-8887-7DD0553EF791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 rotWithShape="1">
          <a:blip r:embed="rId2" cstate="print"/>
          <a:srcRect r="12906"/>
          <a:stretch/>
        </p:blipFill>
        <p:spPr>
          <a:xfrm>
            <a:off x="425919" y="577517"/>
            <a:ext cx="8005811" cy="5223309"/>
          </a:xfrm>
        </p:spPr>
      </p:pic>
      <p:sp>
        <p:nvSpPr>
          <p:cNvPr id="5" name="TextBox 4"/>
          <p:cNvSpPr txBox="1"/>
          <p:nvPr/>
        </p:nvSpPr>
        <p:spPr>
          <a:xfrm>
            <a:off x="4286248" y="2643182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Mantissa (0-22 bits)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643174" y="2285992"/>
            <a:ext cx="13131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Exponent </a:t>
            </a:r>
          </a:p>
          <a:p>
            <a:r>
              <a:rPr lang="en-US"/>
              <a:t>23-30 bits)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928794" y="2285992"/>
            <a:ext cx="7906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Sign</a:t>
            </a:r>
          </a:p>
          <a:p>
            <a:r>
              <a:rPr lang="en-US"/>
              <a:t>(1 bit)</a:t>
            </a:r>
          </a:p>
        </p:txBody>
      </p:sp>
    </p:spTree>
    <p:extLst>
      <p:ext uri="{BB962C8B-B14F-4D97-AF65-F5344CB8AC3E}">
        <p14:creationId xmlns:p14="http://schemas.microsoft.com/office/powerpoint/2010/main" val="80255182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0C4BC-8765-4662-B8F3-608C7118C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1E2C7C70-7758-485E-9561-2DABFFAFC72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/>
          <a:srcRect l="8096" t="24634" r="35581" b="28762"/>
          <a:stretch/>
        </p:blipFill>
        <p:spPr>
          <a:xfrm>
            <a:off x="214282" y="714356"/>
            <a:ext cx="8929718" cy="536417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714480" y="2285992"/>
            <a:ext cx="7906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Sign</a:t>
            </a:r>
          </a:p>
          <a:p>
            <a:r>
              <a:rPr lang="en-US"/>
              <a:t>(1 bit)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561697" y="2285992"/>
            <a:ext cx="12426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Exponent </a:t>
            </a:r>
          </a:p>
          <a:p>
            <a:r>
              <a:rPr lang="en-US"/>
              <a:t>(52-62)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286248" y="2643182"/>
            <a:ext cx="1794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Mantissa (0-51)</a:t>
            </a:r>
          </a:p>
        </p:txBody>
      </p:sp>
    </p:spTree>
    <p:extLst>
      <p:ext uri="{BB962C8B-B14F-4D97-AF65-F5344CB8AC3E}">
        <p14:creationId xmlns:p14="http://schemas.microsoft.com/office/powerpoint/2010/main" val="220410421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CB80F-0757-4C0B-BE73-B60675908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How to find single and double precision of a number?</a:t>
            </a:r>
            <a:endParaRPr lang="en-IN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B7B025E6-0EDD-4423-A5C5-E12D1813C37A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 cstate="print"/>
          <a:stretch>
            <a:fillRect/>
          </a:stretch>
        </p:blipFill>
        <p:spPr>
          <a:xfrm>
            <a:off x="508001" y="1785204"/>
            <a:ext cx="6577641" cy="4933231"/>
          </a:xfrm>
        </p:spPr>
      </p:pic>
    </p:spTree>
    <p:extLst>
      <p:ext uri="{BB962C8B-B14F-4D97-AF65-F5344CB8AC3E}">
        <p14:creationId xmlns:p14="http://schemas.microsoft.com/office/powerpoint/2010/main" val="354326971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B96928-6939-47DF-840F-E0C18DB6A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596A4F2-54EF-4F3F-8768-DD0FD068B82F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 rotWithShape="1">
          <a:blip r:embed="rId2" cstate="print"/>
          <a:srcRect l="7836" t="17250" r="32337" b="27609"/>
          <a:stretch/>
        </p:blipFill>
        <p:spPr>
          <a:xfrm>
            <a:off x="17002" y="0"/>
            <a:ext cx="7429499" cy="4673466"/>
          </a:xfr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B99A0DA4-0F0F-46A1-B799-6829CCEB23E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/>
          <a:srcRect l="8486" t="16789" r="30519" b="75136"/>
          <a:stretch/>
        </p:blipFill>
        <p:spPr>
          <a:xfrm>
            <a:off x="856060" y="5380522"/>
            <a:ext cx="7429499" cy="791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84302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386" name="Rectangle 2">
            <a:extLst>
              <a:ext uri="{FF2B5EF4-FFF2-40B4-BE49-F238E27FC236}">
                <a16:creationId xmlns:a16="http://schemas.microsoft.com/office/drawing/2014/main" id="{711FC05A-63D3-4142-9AA5-24F593FA4F2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en-US" sz="2400"/>
              <a:t>Binary Subtraction</a:t>
            </a:r>
            <a:br>
              <a:rPr lang="en-US" sz="2400"/>
            </a:br>
            <a:endParaRPr lang="en-US" sz="2400"/>
          </a:p>
        </p:txBody>
      </p:sp>
      <p:sp>
        <p:nvSpPr>
          <p:cNvPr id="20484" name="Slide Number Placeholder 3">
            <a:extLst>
              <a:ext uri="{FF2B5EF4-FFF2-40B4-BE49-F238E27FC236}">
                <a16:creationId xmlns:a16="http://schemas.microsoft.com/office/drawing/2014/main" id="{C3D381FD-D7BB-4EC0-B99A-1842CABBA61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9pPr>
          </a:lstStyle>
          <a:p>
            <a:fld id="{7C19E1A4-6D2D-4F70-9DA2-CB5BF280D002}" type="slidenum">
              <a:rPr lang="en-US" altLang="en-US">
                <a:solidFill>
                  <a:srgbClr val="B5A788"/>
                </a:solidFill>
              </a:rPr>
              <a:pPr/>
              <a:t>4</a:t>
            </a:fld>
            <a:endParaRPr lang="en-US" altLang="en-US">
              <a:solidFill>
                <a:srgbClr val="B5A788"/>
              </a:solidFill>
            </a:endParaRPr>
          </a:p>
        </p:txBody>
      </p:sp>
      <p:sp>
        <p:nvSpPr>
          <p:cNvPr id="20483" name="Rectangle 3">
            <a:extLst>
              <a:ext uri="{FF2B5EF4-FFF2-40B4-BE49-F238E27FC236}">
                <a16:creationId xmlns:a16="http://schemas.microsoft.com/office/drawing/2014/main" id="{F15BEBC2-E9CA-47BA-AFA8-BE5BF628D436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en-US">
                <a:ea typeface="HY엽서L"/>
              </a:rPr>
              <a:t>Rules:-</a:t>
            </a:r>
          </a:p>
          <a:p>
            <a:pPr lvl="1">
              <a:buFontTx/>
              <a:buNone/>
            </a:pPr>
            <a:r>
              <a:rPr lang="en-US" altLang="en-US" sz="2400">
                <a:ea typeface="HY엽서L"/>
              </a:rPr>
              <a:t>0 - 0 = 0</a:t>
            </a:r>
          </a:p>
          <a:p>
            <a:pPr lvl="1">
              <a:buFontTx/>
              <a:buNone/>
            </a:pPr>
            <a:r>
              <a:rPr lang="en-US" altLang="en-US" sz="2400">
                <a:ea typeface="HY엽서L"/>
              </a:rPr>
              <a:t>1 -1  = 0</a:t>
            </a:r>
          </a:p>
          <a:p>
            <a:pPr lvl="1">
              <a:buFontTx/>
              <a:buNone/>
            </a:pPr>
            <a:r>
              <a:rPr lang="en-US" altLang="en-US" sz="2400">
                <a:ea typeface="HY엽서L"/>
              </a:rPr>
              <a:t>1 - 0 = 1</a:t>
            </a:r>
          </a:p>
          <a:p>
            <a:pPr lvl="1">
              <a:buFontTx/>
              <a:buNone/>
            </a:pPr>
            <a:r>
              <a:rPr lang="en-US" altLang="en-US" sz="2400">
                <a:ea typeface="HY엽서L"/>
              </a:rPr>
              <a:t>10 - 1 =1</a:t>
            </a:r>
          </a:p>
          <a:p>
            <a:pPr lvl="1">
              <a:buFontTx/>
              <a:buNone/>
            </a:pPr>
            <a:r>
              <a:rPr lang="en-US" altLang="en-US" sz="2400">
                <a:ea typeface="HY엽서L"/>
              </a:rPr>
              <a:t>0 – 1 with a borrow of 1</a:t>
            </a:r>
          </a:p>
        </p:txBody>
      </p:sp>
    </p:spTree>
  </p:cSld>
  <p:clrMapOvr>
    <a:masterClrMapping/>
  </p:clrMapOvr>
  <p:transition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792866E-B9DB-436B-80FD-5DA63FFC7502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856060" y="804560"/>
            <a:ext cx="7122081" cy="5644366"/>
          </a:xfrm>
        </p:spPr>
        <p:txBody>
          <a:bodyPr>
            <a:normAutofit lnSpcReduction="10000"/>
          </a:bodyPr>
          <a:lstStyle/>
          <a:p>
            <a:r>
              <a:rPr lang="en-US" sz="2800"/>
              <a:t>(1259.125)10  =  100 1110 1011.001</a:t>
            </a:r>
            <a:endParaRPr lang="en-IN" sz="2800"/>
          </a:p>
          <a:p>
            <a:r>
              <a:rPr lang="en-US" sz="2800" u="sng">
                <a:solidFill>
                  <a:srgbClr val="002060"/>
                </a:solidFill>
              </a:rPr>
              <a:t>Step 1 Convert to binary </a:t>
            </a:r>
          </a:p>
          <a:p>
            <a:r>
              <a:rPr lang="en-US" sz="2800"/>
              <a:t> 100 1110 1011.001</a:t>
            </a:r>
          </a:p>
          <a:p>
            <a:r>
              <a:rPr lang="en-US" sz="2800" u="sng">
                <a:solidFill>
                  <a:srgbClr val="002060"/>
                </a:solidFill>
              </a:rPr>
              <a:t>Step 2 Normalize the Number</a:t>
            </a:r>
          </a:p>
          <a:p>
            <a:r>
              <a:rPr lang="en-US" sz="2800">
                <a:solidFill>
                  <a:srgbClr val="0070C0"/>
                </a:solidFill>
              </a:rPr>
              <a:t>(1.N)2</a:t>
            </a:r>
            <a:r>
              <a:rPr lang="en-US" sz="2800" baseline="30000">
                <a:solidFill>
                  <a:srgbClr val="0070C0"/>
                </a:solidFill>
              </a:rPr>
              <a:t>E-127</a:t>
            </a:r>
            <a:r>
              <a:rPr lang="en-US" sz="2800">
                <a:solidFill>
                  <a:srgbClr val="0070C0"/>
                </a:solidFill>
              </a:rPr>
              <a:t>  - Single Precision (127 means 128 bits)</a:t>
            </a:r>
          </a:p>
          <a:p>
            <a:r>
              <a:rPr lang="en-US" sz="2800">
                <a:solidFill>
                  <a:srgbClr val="0070C0"/>
                </a:solidFill>
              </a:rPr>
              <a:t>(1.N)2</a:t>
            </a:r>
            <a:r>
              <a:rPr lang="en-US" sz="2800" baseline="30000">
                <a:solidFill>
                  <a:srgbClr val="0070C0"/>
                </a:solidFill>
              </a:rPr>
              <a:t>E-1023 </a:t>
            </a:r>
            <a:r>
              <a:rPr lang="en-US" sz="2800">
                <a:solidFill>
                  <a:srgbClr val="0070C0"/>
                </a:solidFill>
              </a:rPr>
              <a:t> - Double Precision(1023 means 1024 bits)</a:t>
            </a:r>
          </a:p>
          <a:p>
            <a:r>
              <a:rPr lang="en-US" sz="2800"/>
              <a:t>1 00 1110 1011.001</a:t>
            </a:r>
          </a:p>
          <a:p>
            <a:r>
              <a:rPr lang="en-US" sz="2800"/>
              <a:t>1. 00 1110 1011001  x  2</a:t>
            </a:r>
            <a:r>
              <a:rPr lang="en-US" sz="2800" baseline="30000"/>
              <a:t>10</a:t>
            </a:r>
          </a:p>
          <a:p>
            <a:pPr marL="0" indent="0">
              <a:buNone/>
            </a:pPr>
            <a:r>
              <a:rPr lang="en-IN" sz="2800"/>
              <a:t>                    </a:t>
            </a:r>
          </a:p>
          <a:p>
            <a:pPr marL="0" indent="0">
              <a:buNone/>
            </a:pPr>
            <a:r>
              <a:rPr lang="en-IN">
                <a:solidFill>
                  <a:srgbClr val="0070C0"/>
                </a:solidFill>
              </a:rPr>
              <a:t>                    </a:t>
            </a:r>
            <a:r>
              <a:rPr lang="en-IN" sz="2800">
                <a:solidFill>
                  <a:srgbClr val="0070C0"/>
                </a:solidFill>
              </a:rPr>
              <a:t>N </a:t>
            </a:r>
            <a:r>
              <a:rPr lang="en-IN" sz="2800">
                <a:solidFill>
                  <a:srgbClr val="FFFF00"/>
                </a:solidFill>
              </a:rPr>
              <a:t>                     </a:t>
            </a:r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56504231-BEDE-42CD-AA80-C7F75440064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/>
          <a:srcRect l="8486" t="16789" r="30519" b="75136"/>
          <a:stretch/>
        </p:blipFill>
        <p:spPr>
          <a:xfrm>
            <a:off x="783870" y="13377"/>
            <a:ext cx="7429499" cy="791182"/>
          </a:xfrm>
          <a:prstGeom prst="rect">
            <a:avLst/>
          </a:prstGeom>
        </p:spPr>
      </p:pic>
      <p:sp>
        <p:nvSpPr>
          <p:cNvPr id="12" name="Left Brace 11">
            <a:extLst>
              <a:ext uri="{FF2B5EF4-FFF2-40B4-BE49-F238E27FC236}">
                <a16:creationId xmlns:a16="http://schemas.microsoft.com/office/drawing/2014/main" id="{D6CEDCB1-8244-442F-A813-75578AE46B1A}"/>
              </a:ext>
            </a:extLst>
          </p:cNvPr>
          <p:cNvSpPr/>
          <p:nvPr/>
        </p:nvSpPr>
        <p:spPr>
          <a:xfrm rot="16200000">
            <a:off x="2285948" y="4357658"/>
            <a:ext cx="500136" cy="192882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E7AC4AA-FB55-492D-A89C-269A14F481CD}"/>
              </a:ext>
            </a:extLst>
          </p:cNvPr>
          <p:cNvSpPr txBox="1"/>
          <p:nvPr/>
        </p:nvSpPr>
        <p:spPr>
          <a:xfrm>
            <a:off x="4714876" y="5286388"/>
            <a:ext cx="41442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solidFill>
                  <a:schemeClr val="accent1">
                    <a:lumMod val="75000"/>
                  </a:schemeClr>
                </a:solidFill>
              </a:rPr>
              <a:t>(After the decimal point, there are 10 numbers , so E=10)</a:t>
            </a:r>
            <a:endParaRPr lang="en-IN" sz="240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067192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53593A-FA7B-446F-9326-783F6987ABB4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907819" y="221772"/>
            <a:ext cx="7122081" cy="4171951"/>
          </a:xfrm>
        </p:spPr>
        <p:txBody>
          <a:bodyPr>
            <a:normAutofit/>
          </a:bodyPr>
          <a:lstStyle/>
          <a:p>
            <a:r>
              <a:rPr lang="en-US" u="sng">
                <a:solidFill>
                  <a:srgbClr val="002060"/>
                </a:solidFill>
              </a:rPr>
              <a:t>Step 3 Apply Single precision format</a:t>
            </a:r>
          </a:p>
          <a:p>
            <a:r>
              <a:rPr lang="en-US">
                <a:solidFill>
                  <a:srgbClr val="002060"/>
                </a:solidFill>
              </a:rPr>
              <a:t> </a:t>
            </a:r>
            <a:r>
              <a:rPr lang="en-US" sz="4400">
                <a:solidFill>
                  <a:srgbClr val="002060"/>
                </a:solidFill>
              </a:rPr>
              <a:t>(1.N)2 </a:t>
            </a:r>
            <a:r>
              <a:rPr lang="en-US" sz="4400" baseline="30000">
                <a:solidFill>
                  <a:srgbClr val="002060"/>
                </a:solidFill>
              </a:rPr>
              <a:t>E-127</a:t>
            </a:r>
            <a:r>
              <a:rPr lang="en-US" sz="4400">
                <a:solidFill>
                  <a:srgbClr val="002060"/>
                </a:solidFill>
              </a:rPr>
              <a:t>  </a:t>
            </a:r>
            <a:endParaRPr lang="en-US" sz="3200">
              <a:solidFill>
                <a:srgbClr val="002060"/>
              </a:solidFill>
            </a:endParaRPr>
          </a:p>
          <a:p>
            <a:r>
              <a:rPr lang="en-US" sz="3200"/>
              <a:t>1. 00 1110 1011001  x  2</a:t>
            </a:r>
            <a:r>
              <a:rPr lang="en-US" sz="3200" baseline="30000"/>
              <a:t>10</a:t>
            </a:r>
          </a:p>
          <a:p>
            <a:endParaRPr lang="en-US"/>
          </a:p>
          <a:p>
            <a:r>
              <a:rPr lang="en-US"/>
              <a:t> (137)10 = (1000 1001)2 </a:t>
            </a:r>
            <a:r>
              <a:rPr lang="en-US">
                <a:sym typeface="Symbol" panose="05050102010706020507" pitchFamily="18" charset="2"/>
              </a:rPr>
              <a:t> E</a:t>
            </a:r>
          </a:p>
          <a:p>
            <a:r>
              <a:rPr lang="en-US"/>
              <a:t>Single Precision Format : </a:t>
            </a:r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91C8D7-4C8F-434C-9D80-7676CB05D37C}"/>
              </a:ext>
            </a:extLst>
          </p:cNvPr>
          <p:cNvSpPr txBox="1"/>
          <p:nvPr/>
        </p:nvSpPr>
        <p:spPr>
          <a:xfrm>
            <a:off x="5786446" y="1142984"/>
            <a:ext cx="307183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b="1">
                <a:solidFill>
                  <a:schemeClr val="accent1">
                    <a:lumMod val="75000"/>
                  </a:schemeClr>
                </a:solidFill>
              </a:rPr>
              <a:t>We need to find Exponent</a:t>
            </a:r>
          </a:p>
          <a:p>
            <a:pPr algn="ctr"/>
            <a:r>
              <a:rPr lang="en-IN" sz="2400" b="1">
                <a:solidFill>
                  <a:schemeClr val="accent1">
                    <a:lumMod val="75000"/>
                  </a:schemeClr>
                </a:solidFill>
              </a:rPr>
              <a:t>[E-127 =10]</a:t>
            </a:r>
          </a:p>
          <a:p>
            <a:pPr algn="ctr"/>
            <a:r>
              <a:rPr lang="en-IN" sz="2400" b="1">
                <a:solidFill>
                  <a:schemeClr val="accent1">
                    <a:lumMod val="75000"/>
                  </a:schemeClr>
                </a:solidFill>
              </a:rPr>
              <a:t>E =127+10 </a:t>
            </a:r>
          </a:p>
          <a:p>
            <a:pPr algn="ctr"/>
            <a:r>
              <a:rPr lang="en-IN" sz="2400" b="1">
                <a:solidFill>
                  <a:schemeClr val="accent1">
                    <a:lumMod val="75000"/>
                  </a:schemeClr>
                </a:solidFill>
              </a:rPr>
              <a:t>   = 137</a:t>
            </a:r>
          </a:p>
          <a:p>
            <a:endParaRPr lang="en-IN" sz="2400" b="1"/>
          </a:p>
          <a:p>
            <a:endParaRPr lang="en-IN" sz="2400" b="1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7616A18-5176-417E-88DF-B0C7F3E7222A}"/>
              </a:ext>
            </a:extLst>
          </p:cNvPr>
          <p:cNvSpPr/>
          <p:nvPr/>
        </p:nvSpPr>
        <p:spPr>
          <a:xfrm>
            <a:off x="1162250" y="4982392"/>
            <a:ext cx="6915752" cy="6770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458CCA2-99B1-4FD4-B4C2-1FC20F299849}"/>
              </a:ext>
            </a:extLst>
          </p:cNvPr>
          <p:cNvCxnSpPr>
            <a:cxnSpLocks/>
          </p:cNvCxnSpPr>
          <p:nvPr/>
        </p:nvCxnSpPr>
        <p:spPr>
          <a:xfrm flipH="1">
            <a:off x="2080260" y="4992552"/>
            <a:ext cx="6016" cy="58528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12ADD75-1E63-4F0F-A268-9CBB8E9C2D75}"/>
              </a:ext>
            </a:extLst>
          </p:cNvPr>
          <p:cNvCxnSpPr>
            <a:cxnSpLocks/>
          </p:cNvCxnSpPr>
          <p:nvPr/>
        </p:nvCxnSpPr>
        <p:spPr>
          <a:xfrm flipH="1">
            <a:off x="4462844" y="4982392"/>
            <a:ext cx="6016" cy="58528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F903BA3E-BC61-4A2E-A665-A19473404706}"/>
              </a:ext>
            </a:extLst>
          </p:cNvPr>
          <p:cNvSpPr txBox="1"/>
          <p:nvPr/>
        </p:nvSpPr>
        <p:spPr>
          <a:xfrm>
            <a:off x="1162250" y="5770880"/>
            <a:ext cx="8418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 bit (S)</a:t>
            </a:r>
            <a:endParaRPr lang="en-IN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628D53D-F1E9-4057-BFFA-F8E8F050DA61}"/>
              </a:ext>
            </a:extLst>
          </p:cNvPr>
          <p:cNvSpPr txBox="1"/>
          <p:nvPr/>
        </p:nvSpPr>
        <p:spPr>
          <a:xfrm>
            <a:off x="2779949" y="5761473"/>
            <a:ext cx="8418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8 bit (E)</a:t>
            </a:r>
            <a:endParaRPr lang="en-IN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8B1DCE-ED44-40A5-85AD-C62C908EE342}"/>
              </a:ext>
            </a:extLst>
          </p:cNvPr>
          <p:cNvSpPr txBox="1"/>
          <p:nvPr/>
        </p:nvSpPr>
        <p:spPr>
          <a:xfrm>
            <a:off x="4636900" y="5136253"/>
            <a:ext cx="3097400" cy="367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0011101011001…..000</a:t>
            </a:r>
            <a:endParaRPr lang="en-I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906067-58C1-461F-A3AA-72EA26283D7A}"/>
              </a:ext>
            </a:extLst>
          </p:cNvPr>
          <p:cNvSpPr txBox="1"/>
          <p:nvPr/>
        </p:nvSpPr>
        <p:spPr>
          <a:xfrm>
            <a:off x="714348" y="4614828"/>
            <a:ext cx="6159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/>
              <a:t>31</a:t>
            </a:r>
            <a:endParaRPr lang="en-IN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80FF3F1-6849-4BDA-9982-FE6EC3A7119E}"/>
              </a:ext>
            </a:extLst>
          </p:cNvPr>
          <p:cNvSpPr txBox="1"/>
          <p:nvPr/>
        </p:nvSpPr>
        <p:spPr>
          <a:xfrm>
            <a:off x="7902341" y="4605875"/>
            <a:ext cx="336082" cy="367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/>
              <a:t>0</a:t>
            </a:r>
            <a:endParaRPr lang="en-I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DDC3F6D-E8E3-4190-8657-4E8CE750A892}"/>
              </a:ext>
            </a:extLst>
          </p:cNvPr>
          <p:cNvSpPr txBox="1"/>
          <p:nvPr/>
        </p:nvSpPr>
        <p:spPr>
          <a:xfrm>
            <a:off x="4143372" y="4643446"/>
            <a:ext cx="830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/>
              <a:t>22</a:t>
            </a:r>
            <a:endParaRPr lang="en-IN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52FF6BD-FEBD-4C22-9CA1-49B6B6CBC55B}"/>
              </a:ext>
            </a:extLst>
          </p:cNvPr>
          <p:cNvSpPr txBox="1"/>
          <p:nvPr/>
        </p:nvSpPr>
        <p:spPr>
          <a:xfrm>
            <a:off x="3643306" y="4671132"/>
            <a:ext cx="7368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/>
              <a:t>23</a:t>
            </a:r>
            <a:endParaRPr lang="en-IN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7933620-2462-44F6-AA47-2746B7FEF2ED}"/>
              </a:ext>
            </a:extLst>
          </p:cNvPr>
          <p:cNvSpPr txBox="1"/>
          <p:nvPr/>
        </p:nvSpPr>
        <p:spPr>
          <a:xfrm>
            <a:off x="1943988" y="4601239"/>
            <a:ext cx="5563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/>
              <a:t>30</a:t>
            </a:r>
            <a:endParaRPr lang="en-IN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DCE5326-C7B5-4FC9-813A-18473413B50B}"/>
              </a:ext>
            </a:extLst>
          </p:cNvPr>
          <p:cNvSpPr txBox="1"/>
          <p:nvPr/>
        </p:nvSpPr>
        <p:spPr>
          <a:xfrm>
            <a:off x="1340448" y="4623220"/>
            <a:ext cx="841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Sign</a:t>
            </a:r>
            <a:endParaRPr lang="en-IN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6467339-8248-4572-A923-F01F7762E4A4}"/>
              </a:ext>
            </a:extLst>
          </p:cNvPr>
          <p:cNvSpPr txBox="1"/>
          <p:nvPr/>
        </p:nvSpPr>
        <p:spPr>
          <a:xfrm>
            <a:off x="2373393" y="4576621"/>
            <a:ext cx="1239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Exponent</a:t>
            </a:r>
            <a:endParaRPr lang="en-IN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4D3CE04-8294-4C93-AA43-9E47DE5163D6}"/>
              </a:ext>
            </a:extLst>
          </p:cNvPr>
          <p:cNvSpPr txBox="1"/>
          <p:nvPr/>
        </p:nvSpPr>
        <p:spPr>
          <a:xfrm>
            <a:off x="5763822" y="4607884"/>
            <a:ext cx="1737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Mantissa</a:t>
            </a:r>
            <a:endParaRPr lang="en-IN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333BE8F-13E2-4EC8-B251-CD2E5D38F328}"/>
              </a:ext>
            </a:extLst>
          </p:cNvPr>
          <p:cNvSpPr txBox="1"/>
          <p:nvPr/>
        </p:nvSpPr>
        <p:spPr>
          <a:xfrm>
            <a:off x="2434720" y="5135295"/>
            <a:ext cx="3097400" cy="367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10001001</a:t>
            </a:r>
            <a:endParaRPr lang="en-IN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9606C72-79ED-44F9-A1FC-258F71C61591}"/>
              </a:ext>
            </a:extLst>
          </p:cNvPr>
          <p:cNvSpPr txBox="1"/>
          <p:nvPr/>
        </p:nvSpPr>
        <p:spPr>
          <a:xfrm>
            <a:off x="1238451" y="5141332"/>
            <a:ext cx="4933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0</a:t>
            </a:r>
            <a:endParaRPr lang="en-IN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3CC201A-EF0F-4499-B654-8807DDBDA2C1}"/>
              </a:ext>
            </a:extLst>
          </p:cNvPr>
          <p:cNvSpPr txBox="1"/>
          <p:nvPr/>
        </p:nvSpPr>
        <p:spPr>
          <a:xfrm>
            <a:off x="5594685" y="5765064"/>
            <a:ext cx="8418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23 bit (M)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108781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792866E-B9DB-436B-80FD-5DA63FFC7502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856060" y="804560"/>
            <a:ext cx="7122081" cy="5644366"/>
          </a:xfrm>
        </p:spPr>
        <p:txBody>
          <a:bodyPr>
            <a:normAutofit/>
          </a:bodyPr>
          <a:lstStyle/>
          <a:p>
            <a:r>
              <a:rPr lang="en-US" sz="2800"/>
              <a:t>(1259.125)10  =  100 1110 1011.001</a:t>
            </a:r>
            <a:endParaRPr lang="en-IN" sz="2800"/>
          </a:p>
          <a:p>
            <a:r>
              <a:rPr lang="en-US" sz="2800" u="sng">
                <a:solidFill>
                  <a:srgbClr val="002060"/>
                </a:solidFill>
              </a:rPr>
              <a:t>Step 1 Convert to binary </a:t>
            </a:r>
          </a:p>
          <a:p>
            <a:r>
              <a:rPr lang="en-US" sz="2800"/>
              <a:t> 100 1110 1011.001</a:t>
            </a:r>
          </a:p>
          <a:p>
            <a:r>
              <a:rPr lang="en-US" sz="2800">
                <a:solidFill>
                  <a:srgbClr val="002060"/>
                </a:solidFill>
              </a:rPr>
              <a:t>Step 2 Normalize the Number</a:t>
            </a:r>
          </a:p>
          <a:p>
            <a:r>
              <a:rPr lang="en-US" sz="2800"/>
              <a:t>(1.N)2</a:t>
            </a:r>
            <a:r>
              <a:rPr lang="en-US" sz="2800" baseline="30000"/>
              <a:t>E-1023 </a:t>
            </a:r>
            <a:r>
              <a:rPr lang="en-US" sz="2800"/>
              <a:t> - Double Precision(1023 means 1024 bits)</a:t>
            </a:r>
          </a:p>
          <a:p>
            <a:r>
              <a:rPr lang="en-US" sz="2800"/>
              <a:t>1 00 1110 1011.001</a:t>
            </a:r>
          </a:p>
          <a:p>
            <a:r>
              <a:rPr lang="en-US" sz="2800"/>
              <a:t>1. 00 1110 1011001  x  2</a:t>
            </a:r>
            <a:r>
              <a:rPr lang="en-US" sz="2800" baseline="30000"/>
              <a:t>10</a:t>
            </a:r>
          </a:p>
          <a:p>
            <a:pPr marL="0" indent="0">
              <a:buNone/>
            </a:pPr>
            <a:r>
              <a:rPr lang="en-IN" sz="2800"/>
              <a:t>                   </a:t>
            </a:r>
            <a:r>
              <a:rPr lang="en-IN" sz="2800">
                <a:solidFill>
                  <a:srgbClr val="FFFF00"/>
                </a:solidFill>
              </a:rPr>
              <a:t>N                      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1A90271-56E9-496A-883B-71171CAA2DDE}"/>
              </a:ext>
            </a:extLst>
          </p:cNvPr>
          <p:cNvCxnSpPr>
            <a:cxnSpLocks/>
          </p:cNvCxnSpPr>
          <p:nvPr/>
        </p:nvCxnSpPr>
        <p:spPr>
          <a:xfrm>
            <a:off x="1357290" y="5357826"/>
            <a:ext cx="0" cy="62136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Left Brace 11">
            <a:extLst>
              <a:ext uri="{FF2B5EF4-FFF2-40B4-BE49-F238E27FC236}">
                <a16:creationId xmlns:a16="http://schemas.microsoft.com/office/drawing/2014/main" id="{D6CEDCB1-8244-442F-A813-75578AE46B1A}"/>
              </a:ext>
            </a:extLst>
          </p:cNvPr>
          <p:cNvSpPr/>
          <p:nvPr/>
        </p:nvSpPr>
        <p:spPr>
          <a:xfrm rot="16200000">
            <a:off x="2402103" y="3746433"/>
            <a:ext cx="404262" cy="2039353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E7AC4AA-FB55-492D-A89C-269A14F481CD}"/>
              </a:ext>
            </a:extLst>
          </p:cNvPr>
          <p:cNvSpPr txBox="1"/>
          <p:nvPr/>
        </p:nvSpPr>
        <p:spPr>
          <a:xfrm>
            <a:off x="4786314" y="4857760"/>
            <a:ext cx="41442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(After the sign bit, there are 10 numbers , so E=10)</a:t>
            </a:r>
            <a:endParaRPr lang="en-IN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A53F780-C193-47E2-94B9-70B1BFF0E645}"/>
              </a:ext>
            </a:extLst>
          </p:cNvPr>
          <p:cNvSpPr txBox="1"/>
          <p:nvPr/>
        </p:nvSpPr>
        <p:spPr>
          <a:xfrm>
            <a:off x="2305049" y="211756"/>
            <a:ext cx="46612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u="sng">
                <a:solidFill>
                  <a:srgbClr val="002060"/>
                </a:solidFill>
              </a:rPr>
              <a:t>DOUBLE PRECISION</a:t>
            </a:r>
            <a:endParaRPr lang="en-IN" sz="2800" b="1" u="sng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088107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53593A-FA7B-446F-9326-783F6987ABB4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907819" y="221772"/>
            <a:ext cx="7122081" cy="4171951"/>
          </a:xfrm>
        </p:spPr>
        <p:txBody>
          <a:bodyPr>
            <a:normAutofit/>
          </a:bodyPr>
          <a:lstStyle/>
          <a:p>
            <a:r>
              <a:rPr lang="en-US" u="sng">
                <a:solidFill>
                  <a:srgbClr val="002060"/>
                </a:solidFill>
              </a:rPr>
              <a:t>Step 3 Apply Single precision format</a:t>
            </a:r>
          </a:p>
          <a:p>
            <a:r>
              <a:rPr lang="en-US">
                <a:solidFill>
                  <a:srgbClr val="002060"/>
                </a:solidFill>
              </a:rPr>
              <a:t> </a:t>
            </a:r>
            <a:r>
              <a:rPr lang="en-US" sz="4400">
                <a:solidFill>
                  <a:srgbClr val="002060"/>
                </a:solidFill>
              </a:rPr>
              <a:t>(1.N)2 </a:t>
            </a:r>
            <a:r>
              <a:rPr lang="en-US" sz="4400" baseline="30000">
                <a:solidFill>
                  <a:srgbClr val="002060"/>
                </a:solidFill>
              </a:rPr>
              <a:t>E-1023</a:t>
            </a:r>
            <a:r>
              <a:rPr lang="en-US" sz="4400">
                <a:solidFill>
                  <a:srgbClr val="002060"/>
                </a:solidFill>
              </a:rPr>
              <a:t>  </a:t>
            </a:r>
            <a:endParaRPr lang="en-US" sz="3200">
              <a:solidFill>
                <a:srgbClr val="002060"/>
              </a:solidFill>
            </a:endParaRPr>
          </a:p>
          <a:p>
            <a:r>
              <a:rPr lang="en-US" sz="3200"/>
              <a:t>1. 00 1110 1011001  x  2</a:t>
            </a:r>
            <a:r>
              <a:rPr lang="en-US" sz="3200" baseline="30000"/>
              <a:t>10</a:t>
            </a:r>
          </a:p>
          <a:p>
            <a:endParaRPr lang="en-US"/>
          </a:p>
          <a:p>
            <a:r>
              <a:rPr lang="en-US"/>
              <a:t> (1033)2 = (100 0000 1001)2 </a:t>
            </a:r>
            <a:r>
              <a:rPr lang="en-US">
                <a:sym typeface="Symbol" panose="05050102010706020507" pitchFamily="18" charset="2"/>
              </a:rPr>
              <a:t> E</a:t>
            </a:r>
          </a:p>
          <a:p>
            <a:r>
              <a:rPr lang="en-US"/>
              <a:t>Double Precision Format : 1024 bits </a:t>
            </a:r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91C8D7-4C8F-434C-9D80-7676CB05D37C}"/>
              </a:ext>
            </a:extLst>
          </p:cNvPr>
          <p:cNvSpPr txBox="1"/>
          <p:nvPr/>
        </p:nvSpPr>
        <p:spPr>
          <a:xfrm>
            <a:off x="6643702" y="1357298"/>
            <a:ext cx="278608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/>
              <a:t>[E-1023 =10]</a:t>
            </a:r>
          </a:p>
          <a:p>
            <a:r>
              <a:rPr lang="en-IN" sz="2400" b="1"/>
              <a:t>E =1023+10 </a:t>
            </a:r>
          </a:p>
          <a:p>
            <a:r>
              <a:rPr lang="en-IN" sz="2400" b="1"/>
              <a:t>   = 1033</a:t>
            </a:r>
          </a:p>
          <a:p>
            <a:endParaRPr lang="en-IN" sz="2400" b="1"/>
          </a:p>
          <a:p>
            <a:endParaRPr lang="en-IN" sz="2400" b="1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7616A18-5176-417E-88DF-B0C7F3E7222A}"/>
              </a:ext>
            </a:extLst>
          </p:cNvPr>
          <p:cNvSpPr/>
          <p:nvPr/>
        </p:nvSpPr>
        <p:spPr>
          <a:xfrm>
            <a:off x="1162250" y="4982392"/>
            <a:ext cx="6915752" cy="6770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458CCA2-99B1-4FD4-B4C2-1FC20F299849}"/>
              </a:ext>
            </a:extLst>
          </p:cNvPr>
          <p:cNvCxnSpPr>
            <a:cxnSpLocks/>
          </p:cNvCxnSpPr>
          <p:nvPr/>
        </p:nvCxnSpPr>
        <p:spPr>
          <a:xfrm flipH="1">
            <a:off x="2080260" y="4992552"/>
            <a:ext cx="6016" cy="58528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12ADD75-1E63-4F0F-A268-9CBB8E9C2D75}"/>
              </a:ext>
            </a:extLst>
          </p:cNvPr>
          <p:cNvCxnSpPr>
            <a:cxnSpLocks/>
          </p:cNvCxnSpPr>
          <p:nvPr/>
        </p:nvCxnSpPr>
        <p:spPr>
          <a:xfrm flipH="1">
            <a:off x="4462844" y="4982392"/>
            <a:ext cx="6016" cy="58528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F903BA3E-BC61-4A2E-A665-A19473404706}"/>
              </a:ext>
            </a:extLst>
          </p:cNvPr>
          <p:cNvSpPr txBox="1"/>
          <p:nvPr/>
        </p:nvSpPr>
        <p:spPr>
          <a:xfrm>
            <a:off x="1162250" y="5770880"/>
            <a:ext cx="8418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 bit (S)</a:t>
            </a:r>
            <a:endParaRPr lang="en-IN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628D53D-F1E9-4057-BFFA-F8E8F050DA61}"/>
              </a:ext>
            </a:extLst>
          </p:cNvPr>
          <p:cNvSpPr txBox="1"/>
          <p:nvPr/>
        </p:nvSpPr>
        <p:spPr>
          <a:xfrm>
            <a:off x="2808171" y="5770880"/>
            <a:ext cx="8418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11 bit (E)</a:t>
            </a:r>
            <a:endParaRPr lang="en-IN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8B1DCE-ED44-40A5-85AD-C62C908EE342}"/>
              </a:ext>
            </a:extLst>
          </p:cNvPr>
          <p:cNvSpPr txBox="1"/>
          <p:nvPr/>
        </p:nvSpPr>
        <p:spPr>
          <a:xfrm>
            <a:off x="4636900" y="5136253"/>
            <a:ext cx="3097400" cy="367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0011101011001…..000</a:t>
            </a:r>
            <a:endParaRPr lang="en-I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906067-58C1-461F-A3AA-72EA26283D7A}"/>
              </a:ext>
            </a:extLst>
          </p:cNvPr>
          <p:cNvSpPr txBox="1"/>
          <p:nvPr/>
        </p:nvSpPr>
        <p:spPr>
          <a:xfrm>
            <a:off x="428596" y="4614828"/>
            <a:ext cx="9016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/>
              <a:t>63</a:t>
            </a:r>
            <a:endParaRPr lang="en-IN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80FF3F1-6849-4BDA-9982-FE6EC3A7119E}"/>
              </a:ext>
            </a:extLst>
          </p:cNvPr>
          <p:cNvSpPr txBox="1"/>
          <p:nvPr/>
        </p:nvSpPr>
        <p:spPr>
          <a:xfrm>
            <a:off x="7902341" y="4605875"/>
            <a:ext cx="336082" cy="367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/>
              <a:t>0</a:t>
            </a:r>
            <a:endParaRPr lang="en-I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DDC3F6D-E8E3-4190-8657-4E8CE750A892}"/>
              </a:ext>
            </a:extLst>
          </p:cNvPr>
          <p:cNvSpPr txBox="1"/>
          <p:nvPr/>
        </p:nvSpPr>
        <p:spPr>
          <a:xfrm>
            <a:off x="4384638" y="4652220"/>
            <a:ext cx="615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/>
              <a:t>51</a:t>
            </a:r>
            <a:endParaRPr lang="en-IN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52FF6BD-FEBD-4C22-9CA1-49B6B6CBC55B}"/>
              </a:ext>
            </a:extLst>
          </p:cNvPr>
          <p:cNvSpPr txBox="1"/>
          <p:nvPr/>
        </p:nvSpPr>
        <p:spPr>
          <a:xfrm>
            <a:off x="3786182" y="4671132"/>
            <a:ext cx="593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/>
              <a:t>52</a:t>
            </a:r>
            <a:endParaRPr lang="en-IN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7933620-2462-44F6-AA47-2746B7FEF2ED}"/>
              </a:ext>
            </a:extLst>
          </p:cNvPr>
          <p:cNvSpPr txBox="1"/>
          <p:nvPr/>
        </p:nvSpPr>
        <p:spPr>
          <a:xfrm>
            <a:off x="1954806" y="4596608"/>
            <a:ext cx="6883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/>
              <a:t>62</a:t>
            </a:r>
            <a:endParaRPr lang="en-IN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DCE5326-C7B5-4FC9-813A-18473413B50B}"/>
              </a:ext>
            </a:extLst>
          </p:cNvPr>
          <p:cNvSpPr txBox="1"/>
          <p:nvPr/>
        </p:nvSpPr>
        <p:spPr>
          <a:xfrm>
            <a:off x="1340448" y="4623220"/>
            <a:ext cx="841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Sign</a:t>
            </a:r>
            <a:endParaRPr lang="en-IN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6467339-8248-4572-A923-F01F7762E4A4}"/>
              </a:ext>
            </a:extLst>
          </p:cNvPr>
          <p:cNvSpPr txBox="1"/>
          <p:nvPr/>
        </p:nvSpPr>
        <p:spPr>
          <a:xfrm>
            <a:off x="2627000" y="4576622"/>
            <a:ext cx="13020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Exponent</a:t>
            </a:r>
            <a:endParaRPr lang="en-IN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4D3CE04-8294-4C93-AA43-9E47DE5163D6}"/>
              </a:ext>
            </a:extLst>
          </p:cNvPr>
          <p:cNvSpPr txBox="1"/>
          <p:nvPr/>
        </p:nvSpPr>
        <p:spPr>
          <a:xfrm>
            <a:off x="5763822" y="4607884"/>
            <a:ext cx="1379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Mantissa</a:t>
            </a:r>
            <a:endParaRPr lang="en-IN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333BE8F-13E2-4EC8-B251-CD2E5D38F328}"/>
              </a:ext>
            </a:extLst>
          </p:cNvPr>
          <p:cNvSpPr txBox="1"/>
          <p:nvPr/>
        </p:nvSpPr>
        <p:spPr>
          <a:xfrm>
            <a:off x="2434720" y="5135295"/>
            <a:ext cx="3097400" cy="367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100 0000 1001</a:t>
            </a:r>
            <a:endParaRPr lang="en-IN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9606C72-79ED-44F9-A1FC-258F71C61591}"/>
              </a:ext>
            </a:extLst>
          </p:cNvPr>
          <p:cNvSpPr txBox="1"/>
          <p:nvPr/>
        </p:nvSpPr>
        <p:spPr>
          <a:xfrm>
            <a:off x="1238451" y="5141332"/>
            <a:ext cx="4933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0</a:t>
            </a:r>
            <a:endParaRPr lang="en-IN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E3536C7-7BE9-4870-B9BB-484FD9A283F9}"/>
              </a:ext>
            </a:extLst>
          </p:cNvPr>
          <p:cNvSpPr txBox="1"/>
          <p:nvPr/>
        </p:nvSpPr>
        <p:spPr>
          <a:xfrm>
            <a:off x="5175985" y="5756042"/>
            <a:ext cx="8418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52 bit (M)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059874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671ECB-0486-4849-9D84-9BF69A13A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21E97F-6A4B-4FCE-A08F-FFD3A05C692B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/>
              <a:t>1358.130</a:t>
            </a:r>
          </a:p>
          <a:p>
            <a:r>
              <a:rPr lang="en-US"/>
              <a:t>14.25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559054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72E194A-9DF5-1E0A-4286-962F0C963394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171450" y="475614"/>
            <a:ext cx="8789670" cy="5925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62595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A6147B-2D25-977F-04DD-BADD74035B1A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IN"/>
              <a:t>Booth's Multiplication Algorithm is a method used to perform signed binary multiplication efficiently.</a:t>
            </a:r>
          </a:p>
          <a:p>
            <a:pPr marL="0" indent="0">
              <a:lnSpc>
                <a:spcPct val="110000"/>
              </a:lnSpc>
              <a:buNone/>
            </a:pPr>
            <a:endParaRPr lang="en-IN"/>
          </a:p>
          <a:p>
            <a:r>
              <a:rPr lang="en-IN"/>
              <a:t>﻿﻿It reduces the number of arithmetic operations by encoding the multiplier in a way that minimizes the number of addition and subtraction steps.</a:t>
            </a:r>
          </a:p>
          <a:p>
            <a:pPr marL="0" indent="0">
              <a:buNone/>
            </a:pPr>
            <a:endParaRPr lang="en-IN"/>
          </a:p>
          <a:p>
            <a:r>
              <a:rPr lang="en-IN"/>
              <a:t>﻿﻿This algorithm is widely used in computer architecture for fast binary multiplication.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76554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B1F55EB-348F-49ED-492C-B8A89935A1A4}"/>
              </a:ext>
            </a:extLst>
          </p:cNvPr>
          <p:cNvSpPr txBox="1"/>
          <p:nvPr/>
        </p:nvSpPr>
        <p:spPr>
          <a:xfrm>
            <a:off x="338328" y="1616631"/>
            <a:ext cx="8497824" cy="4839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sz="2400">
                <a:effectLst/>
                <a:latin typeface="Helvetica" pitchFamily="2" charset="0"/>
              </a:rPr>
              <a:t>﻿﻿</a:t>
            </a:r>
            <a:r>
              <a:rPr lang="en-IN" sz="250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STEP 1: Initialize the multiplier, multiplicand, and product registers.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50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﻿STEP 2: Extend the multiplier with one extra bit (0) at the right.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50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﻿STEP 3: Based on the current and previous bits of the multiplier:</a:t>
            </a:r>
          </a:p>
          <a:p>
            <a:pPr>
              <a:buNone/>
            </a:pPr>
            <a:r>
              <a:rPr lang="en-IN" sz="250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	10: Subtract the multiplicand from the product.</a:t>
            </a:r>
          </a:p>
          <a:p>
            <a:pPr>
              <a:lnSpc>
                <a:spcPct val="150000"/>
              </a:lnSpc>
              <a:buNone/>
            </a:pPr>
            <a:r>
              <a:rPr lang="en-IN" sz="250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	 01 : Add the multiplicand to the product.</a:t>
            </a:r>
          </a:p>
          <a:p>
            <a:pPr>
              <a:lnSpc>
                <a:spcPct val="150000"/>
              </a:lnSpc>
              <a:buNone/>
            </a:pPr>
            <a:r>
              <a:rPr lang="en-IN" sz="250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	 00 &amp; 11 : No arithmetic operation.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50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﻿STEP 4 :Shift the product right by one bit.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50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﻿STEP 5: Repeat the process until all bits are processed.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25FC382-2B6B-A9BE-8812-5A506FFCF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752" y="228600"/>
            <a:ext cx="8534400" cy="758952"/>
          </a:xfrm>
        </p:spPr>
        <p:txBody>
          <a:bodyPr/>
          <a:lstStyle/>
          <a:p>
            <a:r>
              <a:rPr lang="en-US"/>
              <a:t>STEPS</a:t>
            </a:r>
          </a:p>
        </p:txBody>
      </p:sp>
    </p:spTree>
    <p:extLst>
      <p:ext uri="{BB962C8B-B14F-4D97-AF65-F5344CB8AC3E}">
        <p14:creationId xmlns:p14="http://schemas.microsoft.com/office/powerpoint/2010/main" val="380423409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D88705A-4417-FE69-BCB4-003ECD24285C}"/>
              </a:ext>
            </a:extLst>
          </p:cNvPr>
          <p:cNvSpPr txBox="1"/>
          <p:nvPr/>
        </p:nvSpPr>
        <p:spPr>
          <a:xfrm>
            <a:off x="2400300" y="331470"/>
            <a:ext cx="43548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/>
              <a:t>BOOTH’S ALGORITHM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47E7DD-D1FA-3287-0EA4-3517FB7281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7460" y="1494245"/>
            <a:ext cx="4069080" cy="4815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51525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FE5DF82-2F0E-587D-8F13-6C025948FB4C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171450" y="807084"/>
            <a:ext cx="8801100" cy="5547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51800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434" name="Rectangle 2">
            <a:extLst>
              <a:ext uri="{FF2B5EF4-FFF2-40B4-BE49-F238E27FC236}">
                <a16:creationId xmlns:a16="http://schemas.microsoft.com/office/drawing/2014/main" id="{D1940D34-FB70-44FF-8EA0-DF455636D0C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Binary Multiplication</a:t>
            </a:r>
          </a:p>
        </p:txBody>
      </p:sp>
      <p:sp>
        <p:nvSpPr>
          <p:cNvPr id="21508" name="Slide Number Placeholder 3">
            <a:extLst>
              <a:ext uri="{FF2B5EF4-FFF2-40B4-BE49-F238E27FC236}">
                <a16:creationId xmlns:a16="http://schemas.microsoft.com/office/drawing/2014/main" id="{FA7E65F8-E7A5-49BE-B1EB-F99F0AE1DE2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9pPr>
          </a:lstStyle>
          <a:p>
            <a:fld id="{6895E220-7BD0-40DB-8D64-6DD3D475EC12}" type="slidenum">
              <a:rPr lang="en-US" altLang="en-US">
                <a:solidFill>
                  <a:srgbClr val="B5A788"/>
                </a:solidFill>
              </a:rPr>
              <a:pPr/>
              <a:t>5</a:t>
            </a:fld>
            <a:endParaRPr lang="en-US" altLang="en-US">
              <a:solidFill>
                <a:srgbClr val="B5A788"/>
              </a:solidFill>
            </a:endParaRPr>
          </a:p>
        </p:txBody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9E36A738-D953-4ABE-8C3A-5FF8EE481A3D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en-US">
                <a:ea typeface="HY엽서L"/>
              </a:rPr>
              <a:t>Rules:-</a:t>
            </a:r>
          </a:p>
          <a:p>
            <a:pPr lvl="1">
              <a:buFontTx/>
              <a:buNone/>
            </a:pPr>
            <a:r>
              <a:rPr lang="en-US" altLang="en-US" sz="2400">
                <a:ea typeface="HY엽서L"/>
              </a:rPr>
              <a:t>0 * 0 =  0</a:t>
            </a:r>
          </a:p>
          <a:p>
            <a:pPr lvl="1">
              <a:buFontTx/>
              <a:buNone/>
            </a:pPr>
            <a:r>
              <a:rPr lang="en-US" altLang="en-US" sz="2400">
                <a:ea typeface="HY엽서L"/>
              </a:rPr>
              <a:t>0 * 1  = 0</a:t>
            </a:r>
          </a:p>
          <a:p>
            <a:pPr lvl="1">
              <a:buFontTx/>
              <a:buNone/>
            </a:pPr>
            <a:r>
              <a:rPr lang="en-US" altLang="en-US" sz="2400">
                <a:ea typeface="HY엽서L"/>
              </a:rPr>
              <a:t>1 * 0 =  0</a:t>
            </a:r>
          </a:p>
          <a:p>
            <a:pPr lvl="1">
              <a:buFontTx/>
              <a:buNone/>
            </a:pPr>
            <a:r>
              <a:rPr lang="en-US" altLang="en-US" sz="2400">
                <a:ea typeface="HY엽서L"/>
              </a:rPr>
              <a:t>1 * 1 =  1</a:t>
            </a:r>
          </a:p>
          <a:p>
            <a:endParaRPr lang="en-US" altLang="en-US">
              <a:ea typeface="HY엽서L"/>
            </a:endParaRPr>
          </a:p>
        </p:txBody>
      </p:sp>
    </p:spTree>
  </p:cSld>
  <p:clrMapOvr>
    <a:masterClrMapping/>
  </p:clrMapOvr>
  <p:transition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6CDABD1-A79D-0C74-78B0-44E1C5625D50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125730" y="160020"/>
            <a:ext cx="8858250" cy="6275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911023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2CB80F-E260-4AA2-BB55-EA88728A2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4350D6-51CA-41ED-89C6-6255E612DD12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IN"/>
          </a:p>
          <a:p>
            <a:pPr marL="0" indent="0" algn="ctr">
              <a:buNone/>
            </a:pPr>
            <a:endParaRPr lang="en-IN"/>
          </a:p>
          <a:p>
            <a:pPr marL="0" indent="0" algn="ctr">
              <a:buNone/>
            </a:pPr>
            <a:r>
              <a:rPr lang="en-IN"/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30759502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2A6521-019E-4DB3-9EE8-F07BD1DE13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8596" y="0"/>
            <a:ext cx="7490594" cy="1320800"/>
          </a:xfrm>
        </p:spPr>
        <p:txBody>
          <a:bodyPr/>
          <a:lstStyle/>
          <a:p>
            <a:r>
              <a:rPr lang="en-US" altLang="ko-KR" sz="3600">
                <a:solidFill>
                  <a:srgbClr val="FF0000"/>
                </a:solidFill>
                <a:ea typeface="굴림" pitchFamily="50" charset="-127"/>
                <a:cs typeface="+mj-cs"/>
              </a:rPr>
              <a:t>SIGNED NUMBERS( Integer Representation)</a:t>
            </a:r>
            <a:endParaRPr lang="en-IN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92015E-D754-4F20-A536-1C3D6A4774F2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kumimoji="1" lang="en-US" altLang="ko-KR" b="1">
                <a:latin typeface="Arial" panose="020B0604020202020204" pitchFamily="34" charset="0"/>
              </a:rPr>
              <a:t> Signed numbers can be represented as both </a:t>
            </a:r>
            <a:r>
              <a:rPr kumimoji="1" lang="en-US" altLang="ko-KR" b="1" i="1">
                <a:latin typeface="Arial" panose="020B0604020202020204" pitchFamily="34" charset="0"/>
              </a:rPr>
              <a:t>positive</a:t>
            </a:r>
            <a:r>
              <a:rPr kumimoji="1" lang="en-US" altLang="ko-KR" b="1">
                <a:latin typeface="Arial" panose="020B0604020202020204" pitchFamily="34" charset="0"/>
              </a:rPr>
              <a:t> and </a:t>
            </a:r>
            <a:r>
              <a:rPr kumimoji="1" lang="en-US" altLang="ko-KR" b="1" i="1">
                <a:latin typeface="Arial" panose="020B0604020202020204" pitchFamily="34" charset="0"/>
              </a:rPr>
              <a:t>negative</a:t>
            </a:r>
            <a:r>
              <a:rPr kumimoji="1" lang="en-US" altLang="ko-KR" b="1">
                <a:latin typeface="Arial" panose="020B0604020202020204" pitchFamily="34" charset="0"/>
              </a:rPr>
              <a:t> numbers</a:t>
            </a:r>
          </a:p>
          <a:p>
            <a:pPr>
              <a:lnSpc>
                <a:spcPct val="90000"/>
              </a:lnSpc>
            </a:pPr>
            <a:endParaRPr kumimoji="1" lang="en-US" altLang="ko-KR" b="1">
              <a:latin typeface="Arial" panose="020B0604020202020204" pitchFamily="34" charset="0"/>
            </a:endParaRPr>
          </a:p>
          <a:p>
            <a:pPr>
              <a:lnSpc>
                <a:spcPct val="90000"/>
              </a:lnSpc>
            </a:pPr>
            <a:r>
              <a:rPr kumimoji="1" lang="en-US" altLang="ko-KR">
                <a:latin typeface="Arial" panose="020B0604020202020204" pitchFamily="34" charset="0"/>
              </a:rPr>
              <a:t>There are </a:t>
            </a:r>
            <a:r>
              <a:rPr kumimoji="1" lang="en-US" altLang="ko-KR" b="1">
                <a:latin typeface="Arial" panose="020B0604020202020204" pitchFamily="34" charset="0"/>
              </a:rPr>
              <a:t>3 representations for Signed Numbers</a:t>
            </a:r>
          </a:p>
          <a:p>
            <a:r>
              <a:rPr kumimoji="1" lang="en-US" altLang="ko-KR" b="1">
                <a:latin typeface="Arial" panose="020B0604020202020204" pitchFamily="34" charset="0"/>
              </a:rPr>
              <a:t> </a:t>
            </a:r>
            <a:r>
              <a:rPr kumimoji="1" lang="en-US" altLang="ko-KR" b="1">
                <a:solidFill>
                  <a:srgbClr val="0070C0"/>
                </a:solidFill>
                <a:latin typeface="Arial" panose="020B0604020202020204" pitchFamily="34" charset="0"/>
              </a:rPr>
              <a:t>Signed magnitude representation</a:t>
            </a:r>
          </a:p>
          <a:p>
            <a:r>
              <a:rPr kumimoji="1" lang="en-US" altLang="ko-KR" b="1">
                <a:solidFill>
                  <a:srgbClr val="0070C0"/>
                </a:solidFill>
                <a:latin typeface="Arial" panose="020B0604020202020204" pitchFamily="34" charset="0"/>
              </a:rPr>
              <a:t> Signed 1's complement representation</a:t>
            </a:r>
          </a:p>
          <a:p>
            <a:r>
              <a:rPr kumimoji="1" lang="en-US" altLang="ko-KR" b="1">
                <a:solidFill>
                  <a:srgbClr val="0070C0"/>
                </a:solidFill>
                <a:latin typeface="Arial" panose="020B0604020202020204" pitchFamily="34" charset="0"/>
              </a:rPr>
              <a:t> Signed 2's complement representation</a:t>
            </a:r>
          </a:p>
          <a:p>
            <a:pPr>
              <a:lnSpc>
                <a:spcPct val="90000"/>
              </a:lnSpc>
            </a:pPr>
            <a:endParaRPr kumimoji="1" lang="en-US" altLang="ko-KR" b="1">
              <a:latin typeface="Arial" panose="020B0604020202020204" pitchFamily="34" charset="0"/>
            </a:endParaRPr>
          </a:p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06639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EB6C52-5BA8-42F3-9172-85FB2D3A3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CAD257-3683-4E4A-9109-349A7A66E87E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kumimoji="1" lang="en-US" altLang="ko-KR" b="1">
                <a:latin typeface="Arial" panose="020B0604020202020204" pitchFamily="34" charset="0"/>
              </a:rPr>
              <a:t>Example:  Represent +9 and -9 in 8 bit-binary number</a:t>
            </a:r>
          </a:p>
          <a:p>
            <a:r>
              <a:rPr kumimoji="1" lang="en-US" altLang="ko-KR" b="1">
                <a:latin typeface="Arial" panose="020B0604020202020204" pitchFamily="34" charset="0"/>
              </a:rPr>
              <a:t>Only one way to represent +9  ==&gt; 0000 1001</a:t>
            </a:r>
          </a:p>
          <a:p>
            <a:r>
              <a:rPr kumimoji="1" lang="en-US" altLang="ko-KR" b="1">
                <a:latin typeface="Arial" panose="020B0604020202020204" pitchFamily="34" charset="0"/>
              </a:rPr>
              <a:t>Three different ways to represent -9:</a:t>
            </a:r>
          </a:p>
          <a:p>
            <a:r>
              <a:rPr kumimoji="1" lang="en-US" altLang="ko-KR" b="1">
                <a:latin typeface="Arial" panose="020B0604020202020204" pitchFamily="34" charset="0"/>
              </a:rPr>
              <a:t>             	</a:t>
            </a:r>
            <a:r>
              <a:rPr kumimoji="1" lang="en-US" altLang="ko-KR" b="1">
                <a:solidFill>
                  <a:srgbClr val="0070C0"/>
                </a:solidFill>
                <a:latin typeface="Arial" panose="020B0604020202020204" pitchFamily="34" charset="0"/>
              </a:rPr>
              <a:t>In signed-magnitude:           1 0001001</a:t>
            </a:r>
          </a:p>
          <a:p>
            <a:r>
              <a:rPr kumimoji="1" lang="en-US" altLang="ko-KR" b="1">
                <a:solidFill>
                  <a:srgbClr val="0070C0"/>
                </a:solidFill>
                <a:latin typeface="Arial" panose="020B0604020202020204" pitchFamily="34" charset="0"/>
              </a:rPr>
              <a:t>             	In signed-1's complement:  1 1110110</a:t>
            </a:r>
          </a:p>
          <a:p>
            <a:r>
              <a:rPr kumimoji="1" lang="en-US" altLang="ko-KR" b="1">
                <a:solidFill>
                  <a:srgbClr val="0070C0"/>
                </a:solidFill>
                <a:latin typeface="Arial" panose="020B0604020202020204" pitchFamily="34" charset="0"/>
              </a:rPr>
              <a:t>             	In signed-2's complement:  1 1110111</a:t>
            </a:r>
            <a:endParaRPr lang="en-IN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04720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3ED35B-945D-486B-8188-CBDB07995F55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500034" y="1384529"/>
            <a:ext cx="8278841" cy="5473471"/>
          </a:xfrm>
        </p:spPr>
        <p:txBody>
          <a:bodyPr/>
          <a:lstStyle/>
          <a:p>
            <a:r>
              <a:rPr lang="en-US"/>
              <a:t>Represent the following numbers in </a:t>
            </a:r>
            <a:r>
              <a:rPr kumimoji="1" lang="en-US" altLang="ko-KR" b="1">
                <a:solidFill>
                  <a:srgbClr val="0070C0"/>
                </a:solidFill>
                <a:latin typeface="Arial" panose="020B0604020202020204" pitchFamily="34" charset="0"/>
              </a:rPr>
              <a:t>signed-magnitude, signed-1's complement, and signed-2's complement</a:t>
            </a:r>
          </a:p>
          <a:p>
            <a:r>
              <a:rPr kumimoji="1" lang="en-US">
                <a:solidFill>
                  <a:srgbClr val="0070C0"/>
                </a:solidFill>
                <a:latin typeface="Arial" panose="020B0604020202020204" pitchFamily="34" charset="0"/>
              </a:rPr>
              <a:t>1. -13  and +13 </a:t>
            </a:r>
          </a:p>
          <a:p>
            <a:r>
              <a:rPr kumimoji="1" lang="en-US">
                <a:solidFill>
                  <a:srgbClr val="0070C0"/>
                </a:solidFill>
                <a:latin typeface="Arial" panose="020B0604020202020204" pitchFamily="34" charset="0"/>
              </a:rPr>
              <a:t>in signed 2s complement 8 bit,</a:t>
            </a:r>
          </a:p>
          <a:p>
            <a:r>
              <a:rPr kumimoji="1" lang="en-IN">
                <a:solidFill>
                  <a:srgbClr val="0070C0"/>
                </a:solidFill>
                <a:latin typeface="Arial" panose="020B0604020202020204" pitchFamily="34" charset="0"/>
              </a:rPr>
              <a:t>-13 = 2s complement(00001101) = 11110011 </a:t>
            </a:r>
            <a:endParaRPr kumimoji="1" lang="en-US">
              <a:solidFill>
                <a:srgbClr val="0070C0"/>
              </a:solidFill>
              <a:latin typeface="Arial" panose="020B0604020202020204" pitchFamily="34" charset="0"/>
            </a:endParaRPr>
          </a:p>
          <a:p>
            <a:r>
              <a:rPr kumimoji="1" lang="en-US">
                <a:solidFill>
                  <a:srgbClr val="0070C0"/>
                </a:solidFill>
                <a:latin typeface="Arial" panose="020B0604020202020204" pitchFamily="34" charset="0"/>
              </a:rPr>
              <a:t>2. -17 and +17</a:t>
            </a:r>
          </a:p>
          <a:p>
            <a:r>
              <a:rPr kumimoji="1" lang="en-US">
                <a:solidFill>
                  <a:srgbClr val="0070C0"/>
                </a:solidFill>
                <a:latin typeface="Arial" panose="020B0604020202020204" pitchFamily="34" charset="0"/>
              </a:rPr>
              <a:t>3. -25 and +25</a:t>
            </a:r>
            <a:r>
              <a:rPr lang="en-US"/>
              <a:t> 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38435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690" name="Rectangle 2">
            <a:extLst>
              <a:ext uri="{FF2B5EF4-FFF2-40B4-BE49-F238E27FC236}">
                <a16:creationId xmlns:a16="http://schemas.microsoft.com/office/drawing/2014/main" id="{D3951F49-542C-4693-A723-28E35D13C99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Complement</a:t>
            </a:r>
          </a:p>
        </p:txBody>
      </p:sp>
      <p:sp>
        <p:nvSpPr>
          <p:cNvPr id="37892" name="Slide Number Placeholder 3">
            <a:extLst>
              <a:ext uri="{FF2B5EF4-FFF2-40B4-BE49-F238E27FC236}">
                <a16:creationId xmlns:a16="http://schemas.microsoft.com/office/drawing/2014/main" id="{8292DAA0-C016-4787-ABCE-7490B8887FB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defRPr>
            </a:lvl9pPr>
          </a:lstStyle>
          <a:p>
            <a:fld id="{401D5CBB-8E74-48BA-A043-C2D10AE2D085}" type="slidenum">
              <a:rPr lang="en-US" altLang="en-US">
                <a:solidFill>
                  <a:srgbClr val="B5A788"/>
                </a:solidFill>
              </a:rPr>
              <a:pPr/>
              <a:t>9</a:t>
            </a:fld>
            <a:endParaRPr lang="en-US" altLang="en-US">
              <a:solidFill>
                <a:srgbClr val="B5A788"/>
              </a:solidFill>
            </a:endParaRPr>
          </a:p>
        </p:txBody>
      </p:sp>
      <p:sp>
        <p:nvSpPr>
          <p:cNvPr id="37891" name="Rectangle 3">
            <a:extLst>
              <a:ext uri="{FF2B5EF4-FFF2-40B4-BE49-F238E27FC236}">
                <a16:creationId xmlns:a16="http://schemas.microsoft.com/office/drawing/2014/main" id="{E008155A-F660-4D1B-9DA5-E8E83F433020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en-US">
                <a:ea typeface="HY엽서L"/>
              </a:rPr>
              <a:t>Computers uses complemented numbers to perform subtraction.</a:t>
            </a:r>
          </a:p>
          <a:p>
            <a:r>
              <a:rPr lang="en-US" altLang="en-US">
                <a:ea typeface="HY엽서L"/>
              </a:rPr>
              <a:t>In binary number system there are 2 types of complement – 1’s and 2’s complement</a:t>
            </a:r>
          </a:p>
          <a:p>
            <a:r>
              <a:rPr lang="en-US" altLang="en-US">
                <a:ea typeface="HY엽서L"/>
              </a:rPr>
              <a:t>Similarly, in decimal number system there are 2 types of complement – 10’s and 9’s complement</a:t>
            </a:r>
          </a:p>
          <a:p>
            <a:pPr>
              <a:buFontTx/>
              <a:buNone/>
            </a:pPr>
            <a:endParaRPr lang="en-US" altLang="en-US">
              <a:ea typeface="HY엽서L"/>
            </a:endParaRPr>
          </a:p>
          <a:p>
            <a:endParaRPr lang="en-US" altLang="en-US">
              <a:ea typeface="HY엽서L"/>
            </a:endParaRPr>
          </a:p>
        </p:txBody>
      </p:sp>
    </p:spTree>
  </p:cSld>
  <p:clrMapOvr>
    <a:masterClrMapping/>
  </p:clrMapOvr>
  <p:transition/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vic">
  <a:themeElements>
    <a:clrScheme name="Civic">
      <a:dk1>
        <a:sysClr val="windowText" lastClr="000000"/>
      </a:dk1>
      <a:lt1>
        <a:sysClr val="window" lastClr="FFFFFF"/>
      </a:lt1>
      <a:dk2>
        <a:srgbClr val="646B86"/>
      </a:dk2>
      <a:lt2>
        <a:srgbClr val="C5D1D7"/>
      </a:lt2>
      <a:accent1>
        <a:srgbClr val="D16349"/>
      </a:accent1>
      <a:accent2>
        <a:srgbClr val="CCB400"/>
      </a:accent2>
      <a:accent3>
        <a:srgbClr val="8CADAE"/>
      </a:accent3>
      <a:accent4>
        <a:srgbClr val="8C7B70"/>
      </a:accent4>
      <a:accent5>
        <a:srgbClr val="8FB08C"/>
      </a:accent5>
      <a:accent6>
        <a:srgbClr val="D19049"/>
      </a:accent6>
      <a:hlink>
        <a:srgbClr val="00A3D6"/>
      </a:hlink>
      <a:folHlink>
        <a:srgbClr val="694F07"/>
      </a:folHlink>
    </a:clrScheme>
    <a:fontScheme name="Civic">
      <a:majorFont>
        <a:latin typeface="Georgia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Georgia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Civic">
      <a:fillStyleLst>
        <a:solidFill>
          <a:schemeClr val="phClr"/>
        </a:solidFill>
        <a:solidFill>
          <a:schemeClr val="phClr">
            <a:tint val="45000"/>
          </a:schemeClr>
        </a:solidFill>
        <a:solidFill>
          <a:schemeClr val="phClr">
            <a:tint val="95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1429" cap="flat" cmpd="sng" algn="ctr">
          <a:solidFill>
            <a:schemeClr val="phClr"/>
          </a:solidFill>
          <a:prstDash val="sysDash"/>
        </a:ln>
        <a:ln w="200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contourW="9525" prstMaterial="matte">
            <a:bevelT w="0" h="0"/>
            <a:contourClr>
              <a:schemeClr val="phClr">
                <a:shade val="70000"/>
                <a:satMod val="105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soft" dir="b">
              <a:rot lat="0" lon="0" rev="0"/>
            </a:lightRig>
          </a:scene3d>
          <a:sp3d prstMaterial="dkEdge">
            <a:bevelT w="63500" h="63500" prst="cross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70000"/>
                <a:satMod val="115000"/>
              </a:schemeClr>
              <a:schemeClr val="phClr">
                <a:tint val="85000"/>
              </a:schemeClr>
            </a:duotone>
          </a:blip>
          <a:tile tx="0" ty="0" sx="85000" sy="85000" flip="none" algn="tl"/>
        </a:blipFill>
        <a:blipFill>
          <a:blip xmlns:r="http://schemas.openxmlformats.org/officeDocument/2006/relationships" r:embed="rId2">
            <a:duotone>
              <a:schemeClr val="phClr">
                <a:shade val="65000"/>
                <a:satMod val="115000"/>
              </a:schemeClr>
              <a:schemeClr val="phClr">
                <a:tint val="85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B2E91A2DEE58B4EB51C0D10FFC5F048" ma:contentTypeVersion="3" ma:contentTypeDescription="Create a new document." ma:contentTypeScope="" ma:versionID="8fbbe9d72b7c106ada0e5c1e5ac24d81">
  <xsd:schema xmlns:xsd="http://www.w3.org/2001/XMLSchema" xmlns:xs="http://www.w3.org/2001/XMLSchema" xmlns:p="http://schemas.microsoft.com/office/2006/metadata/properties" xmlns:ns2="e528b528-bd60-45be-ac2f-1cf3f1815ca1" targetNamespace="http://schemas.microsoft.com/office/2006/metadata/properties" ma:root="true" ma:fieldsID="b927c0314ae3c7b513d6a5190420653b" ns2:_="">
    <xsd:import namespace="e528b528-bd60-45be-ac2f-1cf3f1815ca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28b528-bd60-45be-ac2f-1cf3f1815ca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2003664-8F4E-4503-A23E-6D9AD569F871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A3246C12-F303-4088-A74A-3EEB171B9BE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3E623F0-BAAE-4F33-83A7-DBC868E49585}">
  <ds:schemaRefs>
    <ds:schemaRef ds:uri="e528b528-bd60-45be-ac2f-1cf3f1815ca1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Civic</Template>
  <Application>Microsoft Office PowerPoint</Application>
  <PresentationFormat>On-screen Show (4:3)</PresentationFormat>
  <Slides>51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2" baseType="lpstr">
      <vt:lpstr>Civic</vt:lpstr>
      <vt:lpstr>Data Representations</vt:lpstr>
      <vt:lpstr>Arithmetic</vt:lpstr>
      <vt:lpstr>Binary Addition</vt:lpstr>
      <vt:lpstr>Binary Subtraction </vt:lpstr>
      <vt:lpstr>Binary Multiplication</vt:lpstr>
      <vt:lpstr>SIGNED NUMBERS( Integer Representation)</vt:lpstr>
      <vt:lpstr>PowerPoint Presentation</vt:lpstr>
      <vt:lpstr>PowerPoint Presentation</vt:lpstr>
      <vt:lpstr>Complement</vt:lpstr>
      <vt:lpstr>1’s Complement</vt:lpstr>
      <vt:lpstr>Application Example</vt:lpstr>
      <vt:lpstr>Convert the following to 1’s complement</vt:lpstr>
      <vt:lpstr>2’s complement</vt:lpstr>
      <vt:lpstr>Application Example</vt:lpstr>
      <vt:lpstr>PowerPoint Presentation</vt:lpstr>
      <vt:lpstr>Convert the following to 2’s complement</vt:lpstr>
      <vt:lpstr>9’s Complement</vt:lpstr>
      <vt:lpstr>Convert the following to 9’s complement</vt:lpstr>
      <vt:lpstr>10’s Complement</vt:lpstr>
      <vt:lpstr>Convert the following to 10’s complement</vt:lpstr>
      <vt:lpstr>PowerPoint Presentation</vt:lpstr>
      <vt:lpstr>Logic Operations</vt:lpstr>
      <vt:lpstr>IEEE754 STANDARD</vt:lpstr>
      <vt:lpstr>Data type representation</vt:lpstr>
      <vt:lpstr>Fixed Point Number </vt:lpstr>
      <vt:lpstr>PowerPoint Presentation</vt:lpstr>
      <vt:lpstr>Examples of Fixed Point representations</vt:lpstr>
      <vt:lpstr>PowerPoint Presentation</vt:lpstr>
      <vt:lpstr>PowerPoint Presentation</vt:lpstr>
      <vt:lpstr>32 bit representation of Fixed point numbers</vt:lpstr>
      <vt:lpstr>    Fixed-Point (Practice Questions) </vt:lpstr>
      <vt:lpstr>PowerPoint Presentation</vt:lpstr>
      <vt:lpstr>PowerPoint Presentation</vt:lpstr>
      <vt:lpstr>PowerPoint Presentation</vt:lpstr>
      <vt:lpstr>IEEE 754 floating point representation </vt:lpstr>
      <vt:lpstr>PowerPoint Presentation</vt:lpstr>
      <vt:lpstr>PowerPoint Presentation</vt:lpstr>
      <vt:lpstr>How to find single and double precision of a number?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STEPS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Lenovo</dc:creator>
  <cp:revision>1</cp:revision>
  <dcterms:created xsi:type="dcterms:W3CDTF">2023-02-16T08:07:16Z</dcterms:created>
  <dcterms:modified xsi:type="dcterms:W3CDTF">2025-10-07T15:55:08Z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0x0101002B2E91A2DEE58B4EB51C0D10FFC5F048</vt:lpwstr>
  </property>
</Properties>
</file>

<file path=docProps/thumbnail.jpeg>
</file>